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notesSlides/notesSlide9.xml" ContentType="application/vnd.openxmlformats-officedocument.presentationml.notesSlide+xml"/>
  <Override PartName="/ppt/charts/chart4.xml" ContentType="application/vnd.openxmlformats-officedocument.drawingml.chart+xml"/>
  <Override PartName="/ppt/notesSlides/notesSlide10.xml" ContentType="application/vnd.openxmlformats-officedocument.presentationml.notesSlide+xml"/>
  <Override PartName="/ppt/charts/chart5.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style1.xml" ContentType="application/vnd.ms-office.chartstyle+xml"/>
  <Override PartName="/ppt/charts/colors1.xml" ContentType="application/vnd.ms-office.chartcolorstyle+xml"/>
  <Override PartName="/ppt/charts/chart10.xml" ContentType="application/vnd.openxmlformats-officedocument.drawingml.chart+xml"/>
  <Override PartName="/ppt/charts/style2.xml" ContentType="application/vnd.ms-office.chartstyle+xml"/>
  <Override PartName="/ppt/charts/colors2.xml" ContentType="application/vnd.ms-office.chartcolorstyle+xml"/>
  <Override PartName="/ppt/charts/chart11.xml" ContentType="application/vnd.openxmlformats-officedocument.drawingml.chart+xml"/>
  <Override PartName="/ppt/charts/style3.xml" ContentType="application/vnd.ms-office.chartstyle+xml"/>
  <Override PartName="/ppt/charts/colors3.xml" ContentType="application/vnd.ms-office.chartcolorstyle+xml"/>
  <Override PartName="/ppt/charts/chart12.xml" ContentType="application/vnd.openxmlformats-officedocument.drawingml.chart+xml"/>
  <Override PartName="/ppt/charts/chart13.xml" ContentType="application/vnd.openxmlformats-officedocument.drawingml.chart+xml"/>
  <Override PartName="/ppt/charts/style4.xml" ContentType="application/vnd.ms-office.chartstyle+xml"/>
  <Override PartName="/ppt/charts/colors4.xml" ContentType="application/vnd.ms-office.chartcolorstyle+xml"/>
  <Override PartName="/ppt/charts/chart14.xml" ContentType="application/vnd.openxmlformats-officedocument.drawingml.chart+xml"/>
  <Override PartName="/ppt/charts/style5.xml" ContentType="application/vnd.ms-office.chartstyle+xml"/>
  <Override PartName="/ppt/charts/colors5.xml" ContentType="application/vnd.ms-office.chartcolorstyle+xml"/>
  <Override PartName="/ppt/charts/chart15.xml" ContentType="application/vnd.openxmlformats-officedocument.drawingml.chart+xml"/>
  <Override PartName="/ppt/charts/chart16.xml" ContentType="application/vnd.openxmlformats-officedocument.drawingml.chart+xml"/>
  <Override PartName="/ppt/charts/style6.xml" ContentType="application/vnd.ms-office.chartstyle+xml"/>
  <Override PartName="/ppt/charts/colors6.xml" ContentType="application/vnd.ms-office.chartcolorstyle+xml"/>
  <Override PartName="/ppt/charts/chart17.xml" ContentType="application/vnd.openxmlformats-officedocument.drawingml.chart+xml"/>
  <Override PartName="/ppt/charts/chart18.xml" ContentType="application/vnd.openxmlformats-officedocument.drawingml.chart+xml"/>
  <Override PartName="/ppt/charts/style7.xml" ContentType="application/vnd.ms-office.chartstyle+xml"/>
  <Override PartName="/ppt/charts/colors7.xml" ContentType="application/vnd.ms-office.chartcolorstyle+xml"/>
  <Override PartName="/ppt/charts/chart19.xml" ContentType="application/vnd.openxmlformats-officedocument.drawingml.chart+xml"/>
  <Override PartName="/ppt/charts/style8.xml" ContentType="application/vnd.ms-office.chartstyle+xml"/>
  <Override PartName="/ppt/charts/colors8.xml" ContentType="application/vnd.ms-office.chartcolorstyle+xml"/>
  <Override PartName="/ppt/charts/chart20.xml" ContentType="application/vnd.openxmlformats-officedocument.drawingml.chart+xml"/>
  <Override PartName="/ppt/charts/style9.xml" ContentType="application/vnd.ms-office.chartstyle+xml"/>
  <Override PartName="/ppt/charts/colors9.xml" ContentType="application/vnd.ms-office.chartcolorstyle+xml"/>
  <Override PartName="/ppt/charts/chart2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25.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26.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27.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8.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9.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30.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31.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32.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33.xml" ContentType="application/vnd.openxmlformats-officedocument.drawingml.chart+xml"/>
  <Override PartName="/ppt/charts/chart34.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style21.xml" ContentType="application/vnd.ms-office.chartstyle+xml"/>
  <Override PartName="/ppt/charts/colors2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 id="2147483696" r:id="rId2"/>
  </p:sldMasterIdLst>
  <p:notesMasterIdLst>
    <p:notesMasterId r:id="rId73"/>
  </p:notesMasterIdLst>
  <p:sldIdLst>
    <p:sldId id="303" r:id="rId3"/>
    <p:sldId id="306" r:id="rId4"/>
    <p:sldId id="302" r:id="rId5"/>
    <p:sldId id="301" r:id="rId6"/>
    <p:sldId id="300" r:id="rId7"/>
    <p:sldId id="307" r:id="rId8"/>
    <p:sldId id="308" r:id="rId9"/>
    <p:sldId id="309" r:id="rId10"/>
    <p:sldId id="310" r:id="rId11"/>
    <p:sldId id="311" r:id="rId12"/>
    <p:sldId id="312" r:id="rId13"/>
    <p:sldId id="313" r:id="rId14"/>
    <p:sldId id="314" r:id="rId15"/>
    <p:sldId id="315" r:id="rId16"/>
    <p:sldId id="316" r:id="rId17"/>
    <p:sldId id="317" r:id="rId18"/>
    <p:sldId id="318" r:id="rId19"/>
    <p:sldId id="319" r:id="rId20"/>
    <p:sldId id="320" r:id="rId21"/>
    <p:sldId id="321" r:id="rId22"/>
    <p:sldId id="322" r:id="rId23"/>
    <p:sldId id="323" r:id="rId24"/>
    <p:sldId id="324" r:id="rId25"/>
    <p:sldId id="325" r:id="rId26"/>
    <p:sldId id="326" r:id="rId27"/>
    <p:sldId id="327" r:id="rId28"/>
    <p:sldId id="305" r:id="rId29"/>
    <p:sldId id="258" r:id="rId30"/>
    <p:sldId id="257" r:id="rId31"/>
    <p:sldId id="259" r:id="rId32"/>
    <p:sldId id="271" r:id="rId33"/>
    <p:sldId id="260" r:id="rId34"/>
    <p:sldId id="261" r:id="rId35"/>
    <p:sldId id="262" r:id="rId36"/>
    <p:sldId id="263" r:id="rId37"/>
    <p:sldId id="273" r:id="rId38"/>
    <p:sldId id="264" r:id="rId39"/>
    <p:sldId id="265" r:id="rId40"/>
    <p:sldId id="274" r:id="rId41"/>
    <p:sldId id="266" r:id="rId42"/>
    <p:sldId id="267" r:id="rId43"/>
    <p:sldId id="268" r:id="rId44"/>
    <p:sldId id="269" r:id="rId45"/>
    <p:sldId id="272" r:id="rId46"/>
    <p:sldId id="275" r:id="rId47"/>
    <p:sldId id="277" r:id="rId48"/>
    <p:sldId id="276" r:id="rId49"/>
    <p:sldId id="278" r:id="rId50"/>
    <p:sldId id="279" r:id="rId51"/>
    <p:sldId id="280" r:id="rId52"/>
    <p:sldId id="282" r:id="rId53"/>
    <p:sldId id="281" r:id="rId54"/>
    <p:sldId id="283" r:id="rId55"/>
    <p:sldId id="284" r:id="rId56"/>
    <p:sldId id="286" r:id="rId57"/>
    <p:sldId id="285" r:id="rId58"/>
    <p:sldId id="287" r:id="rId59"/>
    <p:sldId id="288" r:id="rId60"/>
    <p:sldId id="290" r:id="rId61"/>
    <p:sldId id="289" r:id="rId62"/>
    <p:sldId id="291" r:id="rId63"/>
    <p:sldId id="292" r:id="rId64"/>
    <p:sldId id="294" r:id="rId65"/>
    <p:sldId id="293" r:id="rId66"/>
    <p:sldId id="295" r:id="rId67"/>
    <p:sldId id="296" r:id="rId68"/>
    <p:sldId id="297" r:id="rId69"/>
    <p:sldId id="298" r:id="rId70"/>
    <p:sldId id="299" r:id="rId71"/>
    <p:sldId id="330" r:id="rId7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200D3BA-1CB4-41D7-BE76-2D725B6ED006}">
          <p14:sldIdLst>
            <p14:sldId id="303"/>
            <p14:sldId id="306"/>
            <p14:sldId id="302"/>
            <p14:sldId id="301"/>
            <p14:sldId id="300"/>
          </p14:sldIdLst>
        </p14:section>
        <p14:section name="Untitled Section" id="{0A8A4989-B677-43A3-96E6-DA7935312AE0}">
          <p14:sldIdLst>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325"/>
            <p14:sldId id="326"/>
            <p14:sldId id="327"/>
          </p14:sldIdLst>
        </p14:section>
        <p14:section name="Untitled Section" id="{B73A1D60-507F-4C12-A861-783A98F5F858}">
          <p14:sldIdLst>
            <p14:sldId id="305"/>
            <p14:sldId id="258"/>
            <p14:sldId id="257"/>
            <p14:sldId id="259"/>
            <p14:sldId id="271"/>
            <p14:sldId id="260"/>
            <p14:sldId id="261"/>
            <p14:sldId id="262"/>
            <p14:sldId id="263"/>
            <p14:sldId id="273"/>
            <p14:sldId id="264"/>
            <p14:sldId id="265"/>
            <p14:sldId id="274"/>
            <p14:sldId id="266"/>
            <p14:sldId id="267"/>
            <p14:sldId id="268"/>
            <p14:sldId id="269"/>
            <p14:sldId id="272"/>
            <p14:sldId id="275"/>
            <p14:sldId id="277"/>
            <p14:sldId id="276"/>
            <p14:sldId id="278"/>
            <p14:sldId id="279"/>
            <p14:sldId id="280"/>
            <p14:sldId id="282"/>
            <p14:sldId id="281"/>
            <p14:sldId id="283"/>
            <p14:sldId id="284"/>
            <p14:sldId id="286"/>
            <p14:sldId id="285"/>
            <p14:sldId id="287"/>
            <p14:sldId id="288"/>
            <p14:sldId id="290"/>
            <p14:sldId id="289"/>
            <p14:sldId id="291"/>
            <p14:sldId id="292"/>
            <p14:sldId id="294"/>
            <p14:sldId id="293"/>
            <p14:sldId id="295"/>
            <p14:sldId id="296"/>
            <p14:sldId id="297"/>
            <p14:sldId id="298"/>
            <p14:sldId id="299"/>
            <p14:sldId id="33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103" d="100"/>
          <a:sy n="103" d="100"/>
        </p:scale>
        <p:origin x="132" y="40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oleObject" Target="file:///C:\Users\y13ked1\Documents\Lincoln\survey_all.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y13ked1\Documents\Lincoln\survey_all.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y13ked1\Documents\Lincoln\survey_all.xls" TargetMode="External"/></Relationships>
</file>

<file path=ppt/charts/_rels/chart9.xml.rels><?xml version="1.0" encoding="UTF-8" standalone="yes"?>
<Relationships xmlns="http://schemas.openxmlformats.org/package/2006/relationships"><Relationship Id="rId3" Type="http://schemas.openxmlformats.org/officeDocument/2006/relationships/oleObject" Target="file:///C:\Users\y13ked1\Documents\Lincoln\survey_all.xls" TargetMode="External"/><Relationship Id="rId2" Type="http://schemas.microsoft.com/office/2011/relationships/chartColorStyle" Target="colors1.xml"/><Relationship Id="rId1" Type="http://schemas.microsoft.com/office/2011/relationships/chartStyle" Target="style1.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y13ked1\Documents\Lincoln\survey_all.xls" TargetMode="External"/><Relationship Id="rId2" Type="http://schemas.microsoft.com/office/2011/relationships/chartColorStyle" Target="colors2.xml"/><Relationship Id="rId1" Type="http://schemas.microsoft.com/office/2011/relationships/chartStyle" Target="style2.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y13ked1\Documents\Lincoln\survey_all.xls" TargetMode="External"/><Relationship Id="rId2" Type="http://schemas.microsoft.com/office/2011/relationships/chartColorStyle" Target="colors3.xml"/><Relationship Id="rId1" Type="http://schemas.microsoft.com/office/2011/relationships/chartStyle" Target="style3.xml"/></Relationships>
</file>

<file path=ppt/charts/_rels/chart12.xml.rels><?xml version="1.0" encoding="UTF-8" standalone="yes"?>
<Relationships xmlns="http://schemas.openxmlformats.org/package/2006/relationships"><Relationship Id="rId1" Type="http://schemas.openxmlformats.org/officeDocument/2006/relationships/oleObject" Target="file:///C:\Users\y13ked1\Documents\Lincoln\survey_all.xls" TargetMode="External"/></Relationships>
</file>

<file path=ppt/charts/_rels/chart13.xml.rels><?xml version="1.0" encoding="UTF-8" standalone="yes"?>
<Relationships xmlns="http://schemas.openxmlformats.org/package/2006/relationships"><Relationship Id="rId3" Type="http://schemas.openxmlformats.org/officeDocument/2006/relationships/oleObject" Target="file:///C:\Users\y13ked1\Documents\Lincoln\survey_all.xls" TargetMode="External"/><Relationship Id="rId2" Type="http://schemas.microsoft.com/office/2011/relationships/chartColorStyle" Target="colors4.xml"/><Relationship Id="rId1" Type="http://schemas.microsoft.com/office/2011/relationships/chartStyle" Target="style4.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y13ked1\Documents\Lincoln\survey_all.xls" TargetMode="External"/><Relationship Id="rId2" Type="http://schemas.microsoft.com/office/2011/relationships/chartColorStyle" Target="colors5.xml"/><Relationship Id="rId1" Type="http://schemas.microsoft.com/office/2011/relationships/chartStyle" Target="style5.xml"/></Relationships>
</file>

<file path=ppt/charts/_rels/chart15.xml.rels><?xml version="1.0" encoding="UTF-8" standalone="yes"?>
<Relationships xmlns="http://schemas.openxmlformats.org/package/2006/relationships"><Relationship Id="rId1" Type="http://schemas.openxmlformats.org/officeDocument/2006/relationships/oleObject" Target="file:///C:\Users\y13ked1\Documents\Lincoln\survey_all.xls" TargetMode="Externa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17.xml.rels><?xml version="1.0" encoding="UTF-8" standalone="yes"?>
<Relationships xmlns="http://schemas.openxmlformats.org/package/2006/relationships"><Relationship Id="rId1" Type="http://schemas.openxmlformats.org/officeDocument/2006/relationships/oleObject" Target="file:///C:\Users\y13ked1\Documents\Lincoln\survey_all.xls" TargetMode="Externa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y13ked1\AppData\Roaming\Microsoft\Excel\survey_all%20(version%201).xls" TargetMode="External"/><Relationship Id="rId2" Type="http://schemas.microsoft.com/office/2011/relationships/chartColorStyle" Target="colors8.xml"/><Relationship Id="rId1" Type="http://schemas.microsoft.com/office/2011/relationships/chartStyle" Target="style8.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y13ked1\AppData\Roaming\Microsoft\Excel\survey_all%20(version%201).xls" TargetMode="External"/><Relationship Id="rId2" Type="http://schemas.microsoft.com/office/2011/relationships/chartColorStyle" Target="colors9.xml"/><Relationship Id="rId1" Type="http://schemas.microsoft.com/office/2011/relationships/chartStyle" Target="style9.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y13ked1\AppData\Roaming\Microsoft\Excel\survey_all%20(version%201).xls" TargetMode="External"/><Relationship Id="rId2" Type="http://schemas.microsoft.com/office/2011/relationships/chartColorStyle" Target="colors10.xml"/><Relationship Id="rId1" Type="http://schemas.microsoft.com/office/2011/relationships/chartStyle" Target="style10.xml"/></Relationships>
</file>

<file path=ppt/charts/_rels/chart22.xml.rels><?xml version="1.0" encoding="UTF-8" standalone="yes"?>
<Relationships xmlns="http://schemas.openxmlformats.org/package/2006/relationships"><Relationship Id="rId1" Type="http://schemas.openxmlformats.org/officeDocument/2006/relationships/oleObject" Target="file:///C:\Users\y13ked1\AppData\Roaming\Microsoft\Excel\survey_all%20(version%201).xls"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y13ked1\AppData\Roaming\Microsoft\Excel\survey_all%20(version%201).xls" TargetMode="External"/></Relationships>
</file>

<file path=ppt/charts/_rels/chart24.xml.rels><?xml version="1.0" encoding="UTF-8" standalone="yes"?>
<Relationships xmlns="http://schemas.openxmlformats.org/package/2006/relationships"><Relationship Id="rId3" Type="http://schemas.openxmlformats.org/officeDocument/2006/relationships/oleObject" Target="file:///C:\Users\y13ked1\AppData\Roaming\Microsoft\Excel\survey_all%20(version%201).xls" TargetMode="External"/><Relationship Id="rId2" Type="http://schemas.microsoft.com/office/2011/relationships/chartColorStyle" Target="colors11.xml"/><Relationship Id="rId1" Type="http://schemas.microsoft.com/office/2011/relationships/chartStyle" Target="style11.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y13ked1\AppData\Roaming\Microsoft\Excel\survey_all%20(version%201).xls" TargetMode="External"/><Relationship Id="rId2" Type="http://schemas.microsoft.com/office/2011/relationships/chartColorStyle" Target="colors12.xml"/><Relationship Id="rId1" Type="http://schemas.microsoft.com/office/2011/relationships/chartStyle" Target="style12.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y13ked1\AppData\Roaming\Microsoft\Excel\survey_all%20(version%201).xls" TargetMode="External"/><Relationship Id="rId2" Type="http://schemas.microsoft.com/office/2011/relationships/chartColorStyle" Target="colors13.xml"/><Relationship Id="rId1" Type="http://schemas.microsoft.com/office/2011/relationships/chartStyle" Target="style13.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y13ked1\AppData\Roaming\Microsoft\Excel\survey_all%20(version%201).xls" TargetMode="External"/><Relationship Id="rId2" Type="http://schemas.microsoft.com/office/2011/relationships/chartColorStyle" Target="colors14.xml"/><Relationship Id="rId1" Type="http://schemas.microsoft.com/office/2011/relationships/chartStyle" Target="style14.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y13ked1\AppData\Roaming\Microsoft\Excel\survey_all%20(version%201).xls" TargetMode="External"/><Relationship Id="rId2" Type="http://schemas.microsoft.com/office/2011/relationships/chartColorStyle" Target="colors15.xml"/><Relationship Id="rId1" Type="http://schemas.microsoft.com/office/2011/relationships/chartStyle" Target="style15.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y13ked1\AppData\Roaming\Microsoft\Excel\survey_all%20(version%201).xls" TargetMode="External"/><Relationship Id="rId2" Type="http://schemas.microsoft.com/office/2011/relationships/chartColorStyle" Target="colors16.xml"/><Relationship Id="rId1" Type="http://schemas.microsoft.com/office/2011/relationships/chartStyle" Target="style16.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y13ked1\AppData\Roaming\Microsoft\Excel\survey_all%20(version%201).xls" TargetMode="External"/><Relationship Id="rId2" Type="http://schemas.microsoft.com/office/2011/relationships/chartColorStyle" Target="colors17.xml"/><Relationship Id="rId1" Type="http://schemas.microsoft.com/office/2011/relationships/chartStyle" Target="style17.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y13ked1\AppData\Roaming\Microsoft\Excel\survey_all%20(version%201).xls" TargetMode="External"/><Relationship Id="rId2" Type="http://schemas.microsoft.com/office/2011/relationships/chartColorStyle" Target="colors18.xml"/><Relationship Id="rId1" Type="http://schemas.microsoft.com/office/2011/relationships/chartStyle" Target="style18.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y13ked1\AppData\Roaming\Microsoft\Excel\survey_all%20(version%201).xls" TargetMode="External"/><Relationship Id="rId2" Type="http://schemas.microsoft.com/office/2011/relationships/chartColorStyle" Target="colors19.xml"/><Relationship Id="rId1" Type="http://schemas.microsoft.com/office/2011/relationships/chartStyle" Target="style19.xml"/></Relationships>
</file>

<file path=ppt/charts/_rels/chart33.xml.rels><?xml version="1.0" encoding="UTF-8" standalone="yes"?>
<Relationships xmlns="http://schemas.openxmlformats.org/package/2006/relationships"><Relationship Id="rId1" Type="http://schemas.openxmlformats.org/officeDocument/2006/relationships/oleObject" Target="file:///C:\Users\y13ked1\AppData\Roaming\Microsoft\Excel\survey_all%20(version%201).xls" TargetMode="External"/></Relationships>
</file>

<file path=ppt/charts/_rels/chart34.xml.rels><?xml version="1.0" encoding="UTF-8" standalone="yes"?>
<Relationships xmlns="http://schemas.openxmlformats.org/package/2006/relationships"><Relationship Id="rId3" Type="http://schemas.openxmlformats.org/officeDocument/2006/relationships/oleObject" Target="file:///C:\Users\y13ked1\Documents\Lincoln\survey_all.xls" TargetMode="External"/><Relationship Id="rId2" Type="http://schemas.microsoft.com/office/2011/relationships/chartColorStyle" Target="colors20.xml"/><Relationship Id="rId1" Type="http://schemas.microsoft.com/office/2011/relationships/chartStyle" Target="style20.xml"/></Relationships>
</file>

<file path=ppt/charts/_rels/chart35.xml.rels><?xml version="1.0" encoding="UTF-8" standalone="yes"?>
<Relationships xmlns="http://schemas.openxmlformats.org/package/2006/relationships"><Relationship Id="rId1" Type="http://schemas.openxmlformats.org/officeDocument/2006/relationships/oleObject" Target="file:///C:\Users\y13ked1\AppData\Roaming\Microsoft\Excel\survey_all%20(version%201).xls"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C:\Users\y13ked1\AppData\Roaming\Microsoft\Excel\survey_all%20(version%201).xls" TargetMode="External"/></Relationships>
</file>

<file path=ppt/charts/_rels/chart37.xml.rels><?xml version="1.0" encoding="UTF-8" standalone="yes"?>
<Relationships xmlns="http://schemas.openxmlformats.org/package/2006/relationships"><Relationship Id="rId1" Type="http://schemas.openxmlformats.org/officeDocument/2006/relationships/oleObject" Target="file:///C:\Users\y13ked1\AppData\Roaming\Microsoft\Excel\survey_all%20(version%201).xls" TargetMode="External"/></Relationships>
</file>

<file path=ppt/charts/_rels/chart38.xml.rels><?xml version="1.0" encoding="UTF-8" standalone="yes"?>
<Relationships xmlns="http://schemas.openxmlformats.org/package/2006/relationships"><Relationship Id="rId1" Type="http://schemas.openxmlformats.org/officeDocument/2006/relationships/oleObject" Target="file:///C:\Users\y13ked1\AppData\Roaming\Microsoft\Excel\survey_all%20(version%201).xls" TargetMode="External"/></Relationships>
</file>

<file path=ppt/charts/_rels/chart39.xml.rels><?xml version="1.0" encoding="UTF-8" standalone="yes"?>
<Relationships xmlns="http://schemas.openxmlformats.org/package/2006/relationships"><Relationship Id="rId1" Type="http://schemas.openxmlformats.org/officeDocument/2006/relationships/oleObject" Target="file:///C:\Users\y13ked1\AppData\Roaming\Microsoft\Excel\survey_all%20(version%201).xls" TargetMode="External"/></Relationships>
</file>

<file path=ppt/charts/_rels/chart40.xml.rels><?xml version="1.0" encoding="UTF-8" standalone="yes"?>
<Relationships xmlns="http://schemas.openxmlformats.org/package/2006/relationships"><Relationship Id="rId3" Type="http://schemas.openxmlformats.org/officeDocument/2006/relationships/oleObject" Target="file:///C:\Users\y13ked1\Documents\Lincoln\survey_all.xls" TargetMode="External"/><Relationship Id="rId2" Type="http://schemas.microsoft.com/office/2011/relationships/chartColorStyle" Target="colors21.xml"/><Relationship Id="rId1" Type="http://schemas.microsoft.com/office/2011/relationships/chartStyle" Target="style2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Sheet1!$B$1</c:f>
              <c:strCache>
                <c:ptCount val="1"/>
                <c:pt idx="0">
                  <c:v>Lincoln</c:v>
                </c:pt>
              </c:strCache>
            </c:strRef>
          </c:tx>
          <c:spPr>
            <a:solidFill>
              <a:srgbClr val="C00000"/>
            </a:solidFill>
          </c:spPr>
          <c:invertIfNegative val="0"/>
          <c:dLbls>
            <c:numFmt formatCode="#,##0" sourceLinked="0"/>
            <c:spPr>
              <a:noFill/>
              <a:ln>
                <a:noFill/>
              </a:ln>
              <a:effectLst/>
            </c:spPr>
            <c:txPr>
              <a:bodyPr/>
              <a:lstStyle/>
              <a:p>
                <a:pPr>
                  <a:defRPr baseline="0">
                    <a:solidFill>
                      <a:schemeClr val="bg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Sheet1!$A$2:$A$12</c:f>
              <c:numCache>
                <c:formatCode>General</c:formatCode>
                <c:ptCount val="11"/>
                <c:pt idx="0">
                  <c:v>1910</c:v>
                </c:pt>
                <c:pt idx="1">
                  <c:v>1920</c:v>
                </c:pt>
                <c:pt idx="2">
                  <c:v>1930</c:v>
                </c:pt>
                <c:pt idx="3">
                  <c:v>1940</c:v>
                </c:pt>
                <c:pt idx="4">
                  <c:v>1950</c:v>
                </c:pt>
                <c:pt idx="5">
                  <c:v>1960</c:v>
                </c:pt>
                <c:pt idx="6">
                  <c:v>1970</c:v>
                </c:pt>
                <c:pt idx="7">
                  <c:v>1980</c:v>
                </c:pt>
                <c:pt idx="8">
                  <c:v>1990</c:v>
                </c:pt>
                <c:pt idx="9">
                  <c:v>2000</c:v>
                </c:pt>
                <c:pt idx="10">
                  <c:v>2010</c:v>
                </c:pt>
              </c:numCache>
            </c:numRef>
          </c:cat>
          <c:val>
            <c:numRef>
              <c:f>Sheet1!$B$2:$B$12</c:f>
              <c:numCache>
                <c:formatCode>General</c:formatCode>
                <c:ptCount val="11"/>
                <c:pt idx="0">
                  <c:v>10892</c:v>
                </c:pt>
                <c:pt idx="1">
                  <c:v>11882</c:v>
                </c:pt>
                <c:pt idx="2">
                  <c:v>12885</c:v>
                </c:pt>
                <c:pt idx="3">
                  <c:v>12752</c:v>
                </c:pt>
                <c:pt idx="4">
                  <c:v>14362</c:v>
                </c:pt>
                <c:pt idx="5">
                  <c:v>16890</c:v>
                </c:pt>
                <c:pt idx="6">
                  <c:v>17582</c:v>
                </c:pt>
                <c:pt idx="7">
                  <c:v>16327</c:v>
                </c:pt>
                <c:pt idx="8">
                  <c:v>15418</c:v>
                </c:pt>
                <c:pt idx="9">
                  <c:v>15369</c:v>
                </c:pt>
                <c:pt idx="10">
                  <c:v>14504</c:v>
                </c:pt>
              </c:numCache>
            </c:numRef>
          </c:val>
        </c:ser>
        <c:ser>
          <c:idx val="2"/>
          <c:order val="1"/>
          <c:tx>
            <c:strRef>
              <c:f>Sheet1!$C$1</c:f>
              <c:strCache>
                <c:ptCount val="1"/>
                <c:pt idx="0">
                  <c:v>Logan County</c:v>
                </c:pt>
              </c:strCache>
            </c:strRef>
          </c:tx>
          <c:spPr>
            <a:solidFill>
              <a:schemeClr val="tx1">
                <a:lumMod val="65000"/>
              </a:schemeClr>
            </a:solidFill>
          </c:spPr>
          <c:invertIfNegative val="0"/>
          <c:dLbls>
            <c:numFmt formatCode="#,##0" sourceLinked="0"/>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Sheet1!$A$2:$A$12</c:f>
              <c:numCache>
                <c:formatCode>General</c:formatCode>
                <c:ptCount val="11"/>
                <c:pt idx="0">
                  <c:v>1910</c:v>
                </c:pt>
                <c:pt idx="1">
                  <c:v>1920</c:v>
                </c:pt>
                <c:pt idx="2">
                  <c:v>1930</c:v>
                </c:pt>
                <c:pt idx="3">
                  <c:v>1940</c:v>
                </c:pt>
                <c:pt idx="4">
                  <c:v>1950</c:v>
                </c:pt>
                <c:pt idx="5">
                  <c:v>1960</c:v>
                </c:pt>
                <c:pt idx="6">
                  <c:v>1970</c:v>
                </c:pt>
                <c:pt idx="7">
                  <c:v>1980</c:v>
                </c:pt>
                <c:pt idx="8">
                  <c:v>1990</c:v>
                </c:pt>
                <c:pt idx="9">
                  <c:v>2000</c:v>
                </c:pt>
                <c:pt idx="10">
                  <c:v>2010</c:v>
                </c:pt>
              </c:numCache>
            </c:numRef>
          </c:cat>
          <c:val>
            <c:numRef>
              <c:f>Sheet1!$C$2:$C$12</c:f>
              <c:numCache>
                <c:formatCode>General</c:formatCode>
                <c:ptCount val="11"/>
                <c:pt idx="0">
                  <c:v>30216</c:v>
                </c:pt>
                <c:pt idx="1">
                  <c:v>29562</c:v>
                </c:pt>
                <c:pt idx="2">
                  <c:v>28863</c:v>
                </c:pt>
                <c:pt idx="3">
                  <c:v>29438</c:v>
                </c:pt>
                <c:pt idx="4">
                  <c:v>30761</c:v>
                </c:pt>
                <c:pt idx="5">
                  <c:v>33656</c:v>
                </c:pt>
                <c:pt idx="6">
                  <c:v>33538</c:v>
                </c:pt>
                <c:pt idx="7">
                  <c:v>31802</c:v>
                </c:pt>
                <c:pt idx="8">
                  <c:v>30798</c:v>
                </c:pt>
                <c:pt idx="9">
                  <c:v>31183</c:v>
                </c:pt>
                <c:pt idx="10">
                  <c:v>30305</c:v>
                </c:pt>
              </c:numCache>
            </c:numRef>
          </c:val>
        </c:ser>
        <c:dLbls>
          <c:showLegendKey val="0"/>
          <c:showVal val="1"/>
          <c:showCatName val="0"/>
          <c:showSerName val="0"/>
          <c:showPercent val="0"/>
          <c:showBubbleSize val="0"/>
        </c:dLbls>
        <c:gapWidth val="22"/>
        <c:axId val="197620216"/>
        <c:axId val="197621784"/>
      </c:barChart>
      <c:catAx>
        <c:axId val="197620216"/>
        <c:scaling>
          <c:orientation val="minMax"/>
        </c:scaling>
        <c:delete val="0"/>
        <c:axPos val="b"/>
        <c:numFmt formatCode="General" sourceLinked="1"/>
        <c:majorTickMark val="none"/>
        <c:minorTickMark val="none"/>
        <c:tickLblPos val="nextTo"/>
        <c:crossAx val="197621784"/>
        <c:crosses val="autoZero"/>
        <c:auto val="1"/>
        <c:lblAlgn val="ctr"/>
        <c:lblOffset val="100"/>
        <c:noMultiLvlLbl val="0"/>
      </c:catAx>
      <c:valAx>
        <c:axId val="197621784"/>
        <c:scaling>
          <c:orientation val="minMax"/>
          <c:max val="35000"/>
        </c:scaling>
        <c:delete val="0"/>
        <c:axPos val="l"/>
        <c:majorGridlines>
          <c:spPr>
            <a:ln>
              <a:solidFill>
                <a:schemeClr val="tx1">
                  <a:lumMod val="50000"/>
                </a:schemeClr>
              </a:solidFill>
            </a:ln>
          </c:spPr>
        </c:majorGridlines>
        <c:numFmt formatCode="#,##0" sourceLinked="0"/>
        <c:majorTickMark val="none"/>
        <c:minorTickMark val="none"/>
        <c:tickLblPos val="nextTo"/>
        <c:crossAx val="197620216"/>
        <c:crosses val="autoZero"/>
        <c:crossBetween val="between"/>
      </c:valAx>
      <c:spPr>
        <a:solidFill>
          <a:schemeClr val="tx1"/>
        </a:solidFill>
      </c:spPr>
    </c:plotArea>
    <c:legend>
      <c:legendPos val="r"/>
      <c:layout/>
      <c:overlay val="0"/>
    </c:legend>
    <c:plotVisOnly val="1"/>
    <c:dispBlanksAs val="gap"/>
    <c:showDLblsOverMax val="0"/>
  </c:chart>
  <c:spPr>
    <a:solidFill>
      <a:schemeClr val="tx1">
        <a:lumMod val="95000"/>
      </a:schemeClr>
    </a:solidFill>
  </c:spPr>
  <c:txPr>
    <a:bodyPr/>
    <a:lstStyle/>
    <a:p>
      <a:pPr>
        <a:defRPr b="1" i="0" baseline="0">
          <a:solidFill>
            <a:schemeClr val="bg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tx1">
                <a:lumMod val="65000"/>
              </a:schemeClr>
            </a:solidFill>
          </c:spPr>
          <c:invertIfNegative val="0"/>
          <c:dLbls>
            <c:dLbl>
              <c:idx val="0"/>
              <c:layout>
                <c:manualLayout>
                  <c:x val="1.5432098765432102E-3"/>
                  <c:y val="-1.964222862626141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5.6583708480088909E-17"/>
                  <c:y val="-1.403016330447244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2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Sheet2!$A$40:$A$44</c:f>
              <c:strCache>
                <c:ptCount val="5"/>
                <c:pt idx="0">
                  <c:v>United States</c:v>
                </c:pt>
                <c:pt idx="1">
                  <c:v>Illinois</c:v>
                </c:pt>
                <c:pt idx="2">
                  <c:v>11 County Region</c:v>
                </c:pt>
                <c:pt idx="3">
                  <c:v>Logan County </c:v>
                </c:pt>
                <c:pt idx="4">
                  <c:v>Lincoln</c:v>
                </c:pt>
              </c:strCache>
            </c:strRef>
          </c:cat>
          <c:val>
            <c:numRef>
              <c:f>Sheet2!$B$40:$B$44</c:f>
              <c:numCache>
                <c:formatCode>0.0%</c:formatCode>
                <c:ptCount val="5"/>
                <c:pt idx="0">
                  <c:v>0.13300000000000001</c:v>
                </c:pt>
                <c:pt idx="1">
                  <c:v>0.127</c:v>
                </c:pt>
                <c:pt idx="2">
                  <c:v>0.13400000000000001</c:v>
                </c:pt>
                <c:pt idx="3">
                  <c:v>0.15800000000000003</c:v>
                </c:pt>
                <c:pt idx="4">
                  <c:v>0.17600000000000002</c:v>
                </c:pt>
              </c:numCache>
            </c:numRef>
          </c:val>
        </c:ser>
        <c:dLbls>
          <c:showLegendKey val="0"/>
          <c:showVal val="0"/>
          <c:showCatName val="0"/>
          <c:showSerName val="0"/>
          <c:showPercent val="0"/>
          <c:showBubbleSize val="0"/>
        </c:dLbls>
        <c:gapWidth val="54"/>
        <c:axId val="103398592"/>
        <c:axId val="103397808"/>
      </c:barChart>
      <c:catAx>
        <c:axId val="103398592"/>
        <c:scaling>
          <c:orientation val="minMax"/>
        </c:scaling>
        <c:delete val="0"/>
        <c:axPos val="b"/>
        <c:numFmt formatCode="General" sourceLinked="0"/>
        <c:majorTickMark val="none"/>
        <c:minorTickMark val="none"/>
        <c:tickLblPos val="nextTo"/>
        <c:txPr>
          <a:bodyPr/>
          <a:lstStyle/>
          <a:p>
            <a:pPr>
              <a:defRPr sz="1200" baseline="0"/>
            </a:pPr>
            <a:endParaRPr lang="en-US"/>
          </a:p>
        </c:txPr>
        <c:crossAx val="103397808"/>
        <c:crosses val="autoZero"/>
        <c:auto val="1"/>
        <c:lblAlgn val="ctr"/>
        <c:lblOffset val="100"/>
        <c:noMultiLvlLbl val="0"/>
      </c:catAx>
      <c:valAx>
        <c:axId val="103397808"/>
        <c:scaling>
          <c:orientation val="minMax"/>
        </c:scaling>
        <c:delete val="0"/>
        <c:axPos val="l"/>
        <c:majorGridlines/>
        <c:numFmt formatCode="0.0%" sourceLinked="1"/>
        <c:majorTickMark val="none"/>
        <c:minorTickMark val="none"/>
        <c:tickLblPos val="nextTo"/>
        <c:txPr>
          <a:bodyPr/>
          <a:lstStyle/>
          <a:p>
            <a:pPr>
              <a:defRPr sz="1200" baseline="0"/>
            </a:pPr>
            <a:endParaRPr lang="en-US"/>
          </a:p>
        </c:txPr>
        <c:crossAx val="103398592"/>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tx1">
                <a:lumMod val="65000"/>
              </a:schemeClr>
            </a:solidFill>
          </c:spPr>
          <c:invertIfNegative val="0"/>
          <c:dLbls>
            <c:dLbl>
              <c:idx val="0"/>
              <c:layout>
                <c:manualLayout>
                  <c:x val="-1.6181229773462788E-3"/>
                  <c:y val="1.8383758793504311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2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Sheet2!$A$49:$A$53</c:f>
              <c:strCache>
                <c:ptCount val="5"/>
                <c:pt idx="0">
                  <c:v>United States</c:v>
                </c:pt>
                <c:pt idx="1">
                  <c:v>Illinois</c:v>
                </c:pt>
                <c:pt idx="2">
                  <c:v>11 County Region</c:v>
                </c:pt>
                <c:pt idx="3">
                  <c:v>Logan County </c:v>
                </c:pt>
                <c:pt idx="4">
                  <c:v>Lincoln</c:v>
                </c:pt>
              </c:strCache>
            </c:strRef>
          </c:cat>
          <c:val>
            <c:numRef>
              <c:f>Sheet2!$B$49:$B$53</c:f>
              <c:numCache>
                <c:formatCode>0.0%</c:formatCode>
                <c:ptCount val="5"/>
                <c:pt idx="0">
                  <c:v>0.28200000000000003</c:v>
                </c:pt>
                <c:pt idx="1">
                  <c:v>0.30700000000000005</c:v>
                </c:pt>
                <c:pt idx="2">
                  <c:v>0.31200000000000006</c:v>
                </c:pt>
                <c:pt idx="3">
                  <c:v>0.16800000000000001</c:v>
                </c:pt>
                <c:pt idx="4">
                  <c:v>0.19900000000000001</c:v>
                </c:pt>
              </c:numCache>
            </c:numRef>
          </c:val>
        </c:ser>
        <c:dLbls>
          <c:showLegendKey val="0"/>
          <c:showVal val="0"/>
          <c:showCatName val="0"/>
          <c:showSerName val="0"/>
          <c:showPercent val="0"/>
          <c:showBubbleSize val="0"/>
        </c:dLbls>
        <c:gapWidth val="51"/>
        <c:axId val="103395848"/>
        <c:axId val="103396240"/>
      </c:barChart>
      <c:catAx>
        <c:axId val="103395848"/>
        <c:scaling>
          <c:orientation val="minMax"/>
        </c:scaling>
        <c:delete val="0"/>
        <c:axPos val="b"/>
        <c:numFmt formatCode="General" sourceLinked="0"/>
        <c:majorTickMark val="out"/>
        <c:minorTickMark val="none"/>
        <c:tickLblPos val="nextTo"/>
        <c:txPr>
          <a:bodyPr/>
          <a:lstStyle/>
          <a:p>
            <a:pPr>
              <a:defRPr sz="1200" baseline="0"/>
            </a:pPr>
            <a:endParaRPr lang="en-US"/>
          </a:p>
        </c:txPr>
        <c:crossAx val="103396240"/>
        <c:crosses val="autoZero"/>
        <c:auto val="1"/>
        <c:lblAlgn val="ctr"/>
        <c:lblOffset val="100"/>
        <c:noMultiLvlLbl val="0"/>
      </c:catAx>
      <c:valAx>
        <c:axId val="103396240"/>
        <c:scaling>
          <c:orientation val="minMax"/>
        </c:scaling>
        <c:delete val="0"/>
        <c:axPos val="l"/>
        <c:majorGridlines/>
        <c:numFmt formatCode="0.0%" sourceLinked="1"/>
        <c:majorTickMark val="out"/>
        <c:minorTickMark val="none"/>
        <c:tickLblPos val="nextTo"/>
        <c:txPr>
          <a:bodyPr/>
          <a:lstStyle/>
          <a:p>
            <a:pPr>
              <a:defRPr sz="1200" baseline="0"/>
            </a:pPr>
            <a:endParaRPr lang="en-US"/>
          </a:p>
        </c:txPr>
        <c:crossAx val="103395848"/>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tx1">
                <a:lumMod val="6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Sheet2!$A$57:$A$61</c:f>
              <c:strCache>
                <c:ptCount val="5"/>
                <c:pt idx="0">
                  <c:v>United States</c:v>
                </c:pt>
                <c:pt idx="1">
                  <c:v>Illinois</c:v>
                </c:pt>
                <c:pt idx="2">
                  <c:v>11 County Region</c:v>
                </c:pt>
                <c:pt idx="3">
                  <c:v>Logan County </c:v>
                </c:pt>
                <c:pt idx="4">
                  <c:v>Lincoln</c:v>
                </c:pt>
              </c:strCache>
            </c:strRef>
          </c:cat>
          <c:val>
            <c:numRef>
              <c:f>Sheet2!$B$57:$B$61</c:f>
              <c:numCache>
                <c:formatCode>0.0%</c:formatCode>
                <c:ptCount val="5"/>
                <c:pt idx="0">
                  <c:v>0.14300000000000002</c:v>
                </c:pt>
                <c:pt idx="1">
                  <c:v>0.13100000000000001</c:v>
                </c:pt>
                <c:pt idx="2">
                  <c:v>0.14600000000000002</c:v>
                </c:pt>
                <c:pt idx="3">
                  <c:v>0.111</c:v>
                </c:pt>
                <c:pt idx="4">
                  <c:v>0.14200000000000002</c:v>
                </c:pt>
              </c:numCache>
            </c:numRef>
          </c:val>
        </c:ser>
        <c:dLbls>
          <c:showLegendKey val="0"/>
          <c:showVal val="0"/>
          <c:showCatName val="0"/>
          <c:showSerName val="0"/>
          <c:showPercent val="0"/>
          <c:showBubbleSize val="0"/>
        </c:dLbls>
        <c:gapWidth val="55"/>
        <c:axId val="197658480"/>
        <c:axId val="197658872"/>
      </c:barChart>
      <c:catAx>
        <c:axId val="197658480"/>
        <c:scaling>
          <c:orientation val="minMax"/>
        </c:scaling>
        <c:delete val="0"/>
        <c:axPos val="b"/>
        <c:numFmt formatCode="General" sourceLinked="0"/>
        <c:majorTickMark val="out"/>
        <c:minorTickMark val="none"/>
        <c:tickLblPos val="nextTo"/>
        <c:crossAx val="197658872"/>
        <c:crosses val="autoZero"/>
        <c:auto val="1"/>
        <c:lblAlgn val="ctr"/>
        <c:lblOffset val="100"/>
        <c:noMultiLvlLbl val="0"/>
      </c:catAx>
      <c:valAx>
        <c:axId val="197658872"/>
        <c:scaling>
          <c:orientation val="minMax"/>
        </c:scaling>
        <c:delete val="0"/>
        <c:axPos val="l"/>
        <c:majorGridlines/>
        <c:numFmt formatCode="0.0%" sourceLinked="1"/>
        <c:majorTickMark val="out"/>
        <c:minorTickMark val="none"/>
        <c:tickLblPos val="nextTo"/>
        <c:crossAx val="197658480"/>
        <c:crosses val="autoZero"/>
        <c:crossBetween val="between"/>
      </c:valAx>
    </c:plotArea>
    <c:plotVisOnly val="1"/>
    <c:dispBlanksAs val="gap"/>
    <c:showDLblsOverMax val="0"/>
  </c:chart>
  <c:txPr>
    <a:bodyPr/>
    <a:lstStyle/>
    <a:p>
      <a:pPr>
        <a:defRPr sz="1200" baseline="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tx1">
                <a:lumMod val="6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Sheet2!$A$65:$A$69</c:f>
              <c:strCache>
                <c:ptCount val="5"/>
                <c:pt idx="0">
                  <c:v>United States</c:v>
                </c:pt>
                <c:pt idx="1">
                  <c:v>Illinois</c:v>
                </c:pt>
                <c:pt idx="2">
                  <c:v>11 County Region</c:v>
                </c:pt>
                <c:pt idx="3">
                  <c:v>Logan County </c:v>
                </c:pt>
                <c:pt idx="4">
                  <c:v>Lincoln</c:v>
                </c:pt>
              </c:strCache>
            </c:strRef>
          </c:cat>
          <c:val>
            <c:numRef>
              <c:f>Sheet2!$B$65:$B$69</c:f>
              <c:numCache>
                <c:formatCode>0.00</c:formatCode>
                <c:ptCount val="5"/>
                <c:pt idx="0">
                  <c:v>2.62</c:v>
                </c:pt>
                <c:pt idx="1">
                  <c:v>2.6</c:v>
                </c:pt>
                <c:pt idx="2">
                  <c:v>2.3899999999999997</c:v>
                </c:pt>
                <c:pt idx="3">
                  <c:v>2.25</c:v>
                </c:pt>
                <c:pt idx="4">
                  <c:v>2.11</c:v>
                </c:pt>
              </c:numCache>
            </c:numRef>
          </c:val>
        </c:ser>
        <c:dLbls>
          <c:showLegendKey val="0"/>
          <c:showVal val="0"/>
          <c:showCatName val="0"/>
          <c:showSerName val="0"/>
          <c:showPercent val="0"/>
          <c:showBubbleSize val="0"/>
        </c:dLbls>
        <c:gapWidth val="55"/>
        <c:axId val="197659656"/>
        <c:axId val="197660048"/>
      </c:barChart>
      <c:catAx>
        <c:axId val="197659656"/>
        <c:scaling>
          <c:orientation val="minMax"/>
        </c:scaling>
        <c:delete val="0"/>
        <c:axPos val="b"/>
        <c:numFmt formatCode="General" sourceLinked="0"/>
        <c:majorTickMark val="out"/>
        <c:minorTickMark val="none"/>
        <c:tickLblPos val="nextTo"/>
        <c:crossAx val="197660048"/>
        <c:crosses val="autoZero"/>
        <c:auto val="1"/>
        <c:lblAlgn val="ctr"/>
        <c:lblOffset val="100"/>
        <c:noMultiLvlLbl val="0"/>
      </c:catAx>
      <c:valAx>
        <c:axId val="197660048"/>
        <c:scaling>
          <c:orientation val="minMax"/>
        </c:scaling>
        <c:delete val="0"/>
        <c:axPos val="l"/>
        <c:majorGridlines/>
        <c:numFmt formatCode="0.00" sourceLinked="1"/>
        <c:majorTickMark val="out"/>
        <c:minorTickMark val="none"/>
        <c:tickLblPos val="nextTo"/>
        <c:crossAx val="197659656"/>
        <c:crosses val="autoZero"/>
        <c:crossBetween val="between"/>
      </c:valAx>
    </c:plotArea>
    <c:plotVisOnly val="1"/>
    <c:dispBlanksAs val="gap"/>
    <c:showDLblsOverMax val="0"/>
  </c:chart>
  <c:txPr>
    <a:bodyPr/>
    <a:lstStyle/>
    <a:p>
      <a:pPr>
        <a:defRPr sz="1200" baseline="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271454805382529"/>
          <c:y val="0.24706722090067973"/>
          <c:w val="0.3923737645059866"/>
          <c:h val="0.66472847528040024"/>
        </c:manualLayout>
      </c:layout>
      <c:pieChart>
        <c:varyColors val="1"/>
        <c:ser>
          <c:idx val="0"/>
          <c:order val="0"/>
          <c:dPt>
            <c:idx val="0"/>
            <c:bubble3D val="0"/>
          </c:dPt>
          <c:dPt>
            <c:idx val="1"/>
            <c:bubble3D val="0"/>
          </c:dPt>
          <c:dPt>
            <c:idx val="2"/>
            <c:bubble3D val="0"/>
          </c:dPt>
          <c:dPt>
            <c:idx val="3"/>
            <c:bubble3D val="0"/>
          </c:dPt>
          <c:dPt>
            <c:idx val="4"/>
            <c:bubble3D val="0"/>
          </c:dPt>
          <c:dLbls>
            <c:dLbl>
              <c:idx val="4"/>
              <c:spPr>
                <a:noFill/>
                <a:ln>
                  <a:noFill/>
                </a:ln>
                <a:effectLst/>
              </c:spPr>
              <c:txPr>
                <a:bodyPr wrap="square" lIns="38100" tIns="19050" rIns="38100" bIns="19050" anchor="ctr">
                  <a:spAutoFit/>
                </a:bodyPr>
                <a:lstStyle/>
                <a:p>
                  <a:pPr>
                    <a:defRPr sz="1200" b="1">
                      <a:solidFill>
                        <a:schemeClr val="bg1"/>
                      </a:solidFill>
                    </a:defRPr>
                  </a:pPr>
                  <a:endParaRPr lang="en-US"/>
                </a:p>
              </c:txPr>
              <c:showLegendKey val="0"/>
              <c:showVal val="1"/>
              <c:showCatName val="0"/>
              <c:showSerName val="0"/>
              <c:showPercent val="0"/>
              <c:showBubbleSize val="0"/>
            </c:dLbl>
            <c:spPr>
              <a:noFill/>
              <a:ln>
                <a:noFill/>
              </a:ln>
              <a:effectLst/>
            </c:spPr>
            <c:txPr>
              <a:bodyPr wrap="square" lIns="38100" tIns="19050" rIns="38100" bIns="19050" anchor="ctr">
                <a:spAutoFit/>
              </a:bodyPr>
              <a:lstStyle/>
              <a:p>
                <a:pPr>
                  <a:defRPr sz="1200" b="1"/>
                </a:pPr>
                <a:endParaRPr lang="en-US"/>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'Question 1'!$A$4:$A$8</c:f>
              <c:strCache>
                <c:ptCount val="5"/>
                <c:pt idx="0">
                  <c:v>Weekly or more</c:v>
                </c:pt>
                <c:pt idx="1">
                  <c:v>Monthly</c:v>
                </c:pt>
                <c:pt idx="2">
                  <c:v>Every few months</c:v>
                </c:pt>
                <c:pt idx="3">
                  <c:v>Once or twice</c:v>
                </c:pt>
                <c:pt idx="4">
                  <c:v>Never</c:v>
                </c:pt>
              </c:strCache>
            </c:strRef>
          </c:cat>
          <c:val>
            <c:numRef>
              <c:f>'Question 1'!$C$4:$C$8</c:f>
              <c:numCache>
                <c:formatCode>0.0%</c:formatCode>
                <c:ptCount val="5"/>
                <c:pt idx="0">
                  <c:v>2.7999999999999997E-2</c:v>
                </c:pt>
                <c:pt idx="1">
                  <c:v>5.7999999999999996E-2</c:v>
                </c:pt>
                <c:pt idx="2">
                  <c:v>0.126</c:v>
                </c:pt>
                <c:pt idx="3">
                  <c:v>0.33899999999999997</c:v>
                </c:pt>
                <c:pt idx="4">
                  <c:v>0.44900000000000001</c:v>
                </c:pt>
              </c:numCache>
            </c:numRef>
          </c:val>
        </c:ser>
        <c:dLbls>
          <c:showLegendKey val="0"/>
          <c:showVal val="0"/>
          <c:showCatName val="0"/>
          <c:showSerName val="0"/>
          <c:showPercent val="0"/>
          <c:showBubbleSize val="0"/>
          <c:showLeaderLines val="1"/>
        </c:dLbls>
        <c:firstSliceAng val="0"/>
      </c:pieChart>
      <c:spPr>
        <a:noFill/>
        <a:ln w="25400">
          <a:noFill/>
        </a:ln>
      </c:spPr>
    </c:plotArea>
    <c:legend>
      <c:legendPos val="r"/>
      <c:layout>
        <c:manualLayout>
          <c:xMode val="edge"/>
          <c:yMode val="edge"/>
          <c:x val="0.77085812190142899"/>
          <c:y val="0.42354392465647672"/>
          <c:w val="0.21528470399533395"/>
          <c:h val="0.57115812368246499"/>
        </c:manualLayout>
      </c:layout>
      <c:overlay val="0"/>
      <c:txPr>
        <a:bodyPr/>
        <a:lstStyle/>
        <a:p>
          <a:pPr>
            <a:defRPr sz="1200" b="0" i="0" u="none" strike="noStrike" baseline="0">
              <a:solidFill>
                <a:srgbClr val="333333"/>
              </a:solidFill>
              <a:latin typeface="Calibri"/>
              <a:ea typeface="Calibri"/>
              <a:cs typeface="Calibri"/>
            </a:defRPr>
          </a:pPr>
          <a:endParaRPr lang="en-US"/>
        </a:p>
      </c:txPr>
    </c:legend>
    <c:plotVisOnly val="1"/>
    <c:dispBlanksAs val="zero"/>
    <c:showDLblsOverMax val="0"/>
  </c:chart>
  <c:spPr>
    <a:noFill/>
    <a:ln w="3175">
      <a:noFill/>
      <a:prstDash val="solid"/>
    </a:ln>
  </c:spPr>
  <c:txPr>
    <a:bodyPr/>
    <a:lstStyle/>
    <a:p>
      <a:pPr>
        <a:defRPr sz="1000" b="0" i="0" u="none" strike="noStrike" baseline="0">
          <a:solidFill>
            <a:srgbClr val="333333"/>
          </a:solidFill>
          <a:latin typeface="Calibri"/>
          <a:ea typeface="Calibri"/>
          <a:cs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216123203718572"/>
          <c:y val="0.24706722090067973"/>
          <c:w val="0.3923737645059866"/>
          <c:h val="0.66472847528040024"/>
        </c:manualLayout>
      </c:layout>
      <c:pieChart>
        <c:varyColors val="1"/>
        <c:ser>
          <c:idx val="0"/>
          <c:order val="0"/>
          <c:dPt>
            <c:idx val="0"/>
            <c:bubble3D val="0"/>
          </c:dPt>
          <c:dPt>
            <c:idx val="1"/>
            <c:bubble3D val="0"/>
          </c:dPt>
          <c:dLbls>
            <c:dLbl>
              <c:idx val="0"/>
              <c:spPr>
                <a:noFill/>
                <a:ln>
                  <a:noFill/>
                </a:ln>
                <a:effectLst/>
              </c:spPr>
              <c:txPr>
                <a:bodyPr wrap="square" lIns="38100" tIns="19050" rIns="38100" bIns="19050" anchor="ctr">
                  <a:spAutoFit/>
                </a:bodyPr>
                <a:lstStyle/>
                <a:p>
                  <a:pPr>
                    <a:defRPr sz="1200" b="1">
                      <a:solidFill>
                        <a:schemeClr val="bg1"/>
                      </a:solidFill>
                    </a:defRPr>
                  </a:pPr>
                  <a:endParaRPr lang="en-US"/>
                </a:p>
              </c:txPr>
              <c:showLegendKey val="0"/>
              <c:showVal val="1"/>
              <c:showCatName val="0"/>
              <c:showSerName val="0"/>
              <c:showPercent val="0"/>
              <c:showBubbleSize val="0"/>
            </c:dLbl>
            <c:spPr>
              <a:noFill/>
              <a:ln>
                <a:noFill/>
              </a:ln>
              <a:effectLst/>
            </c:spPr>
            <c:txPr>
              <a:bodyPr wrap="square" lIns="38100" tIns="19050" rIns="38100" bIns="19050" anchor="ctr">
                <a:spAutoFit/>
              </a:bodyPr>
              <a:lstStyle/>
              <a:p>
                <a:pPr>
                  <a:defRPr sz="1200" b="1"/>
                </a:pPr>
                <a:endParaRPr lang="en-US"/>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'Question 2'!$A$4:$A$5</c:f>
              <c:strCache>
                <c:ptCount val="2"/>
                <c:pt idx="0">
                  <c:v>Yes</c:v>
                </c:pt>
                <c:pt idx="1">
                  <c:v>No</c:v>
                </c:pt>
              </c:strCache>
            </c:strRef>
          </c:cat>
          <c:val>
            <c:numRef>
              <c:f>'Question 2'!$C$4:$C$5</c:f>
              <c:numCache>
                <c:formatCode>0.0%</c:formatCode>
                <c:ptCount val="2"/>
                <c:pt idx="0">
                  <c:v>0.64900000000000002</c:v>
                </c:pt>
                <c:pt idx="1">
                  <c:v>0.35100000000000003</c:v>
                </c:pt>
              </c:numCache>
            </c:numRef>
          </c:val>
        </c:ser>
        <c:dLbls>
          <c:showLegendKey val="0"/>
          <c:showVal val="0"/>
          <c:showCatName val="0"/>
          <c:showSerName val="0"/>
          <c:showPercent val="0"/>
          <c:showBubbleSize val="0"/>
          <c:showLeaderLines val="1"/>
        </c:dLbls>
        <c:firstSliceAng val="0"/>
      </c:pieChart>
      <c:spPr>
        <a:noFill/>
        <a:ln w="25400">
          <a:noFill/>
        </a:ln>
      </c:spPr>
    </c:plotArea>
    <c:legend>
      <c:legendPos val="r"/>
      <c:layout>
        <c:manualLayout>
          <c:xMode val="edge"/>
          <c:yMode val="edge"/>
          <c:x val="0.90975156751239428"/>
          <c:y val="0.51766465956461327"/>
          <c:w val="7.6391440653251652E-2"/>
          <c:h val="0.1264749112243323"/>
        </c:manualLayout>
      </c:layout>
      <c:overlay val="0"/>
      <c:txPr>
        <a:bodyPr/>
        <a:lstStyle/>
        <a:p>
          <a:pPr>
            <a:defRPr sz="1200" b="0" i="0" u="none" strike="noStrike" baseline="0">
              <a:solidFill>
                <a:srgbClr val="333333"/>
              </a:solidFill>
              <a:latin typeface="Calibri"/>
              <a:ea typeface="Calibri"/>
              <a:cs typeface="Calibri"/>
            </a:defRPr>
          </a:pPr>
          <a:endParaRPr lang="en-US"/>
        </a:p>
      </c:txPr>
    </c:legend>
    <c:plotVisOnly val="1"/>
    <c:dispBlanksAs val="zero"/>
    <c:showDLblsOverMax val="0"/>
  </c:chart>
  <c:spPr>
    <a:noFill/>
    <a:ln w="3175">
      <a:noFill/>
      <a:prstDash val="solid"/>
    </a:ln>
  </c:spPr>
  <c:txPr>
    <a:bodyPr/>
    <a:lstStyle/>
    <a:p>
      <a:pPr>
        <a:defRPr sz="1000" b="0" i="0" u="none" strike="noStrike" baseline="0">
          <a:solidFill>
            <a:srgbClr val="333333"/>
          </a:solidFill>
          <a:latin typeface="Calibri"/>
          <a:ea typeface="Calibri"/>
          <a:cs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066991626046751"/>
          <c:y val="0.31934095284154801"/>
          <c:w val="0.4836464295849292"/>
          <c:h val="0.6176680522516993"/>
        </c:manualLayout>
      </c:layout>
      <c:barChart>
        <c:barDir val="bar"/>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'Question 3'!$A$4:$A$11</c:f>
              <c:strCache>
                <c:ptCount val="8"/>
                <c:pt idx="0">
                  <c:v>Pay a utility bill</c:v>
                </c:pt>
                <c:pt idx="1">
                  <c:v>Check collection schedules (leaf, brush, garbage, recycling, etc.)</c:v>
                </c:pt>
                <c:pt idx="2">
                  <c:v>Look at the community event calendar</c:v>
                </c:pt>
                <c:pt idx="3">
                  <c:v>Learn about job opportunities</c:v>
                </c:pt>
                <c:pt idx="4">
                  <c:v>Check the municipal code regulations or city ordinances</c:v>
                </c:pt>
                <c:pt idx="5">
                  <c:v>Read the agendas or minutes for city meetings</c:v>
                </c:pt>
                <c:pt idx="6">
                  <c:v>Download and print an application for a permit or service to return by mail</c:v>
                </c:pt>
                <c:pt idx="7">
                  <c:v>Contact the city with a concern or inquiry</c:v>
                </c:pt>
              </c:strCache>
            </c:strRef>
          </c:cat>
          <c:val>
            <c:numRef>
              <c:f>'Question 3'!$H$4:$H$11</c:f>
              <c:numCache>
                <c:formatCode>0.00</c:formatCode>
                <c:ptCount val="8"/>
                <c:pt idx="0">
                  <c:v>3.59</c:v>
                </c:pt>
                <c:pt idx="1">
                  <c:v>4.04</c:v>
                </c:pt>
                <c:pt idx="2">
                  <c:v>3.84</c:v>
                </c:pt>
                <c:pt idx="3">
                  <c:v>3.57</c:v>
                </c:pt>
                <c:pt idx="4">
                  <c:v>3.76</c:v>
                </c:pt>
                <c:pt idx="5">
                  <c:v>3.58</c:v>
                </c:pt>
                <c:pt idx="6">
                  <c:v>3.66</c:v>
                </c:pt>
                <c:pt idx="7">
                  <c:v>3.76</c:v>
                </c:pt>
              </c:numCache>
            </c:numRef>
          </c:val>
        </c:ser>
        <c:dLbls>
          <c:showLegendKey val="0"/>
          <c:showVal val="0"/>
          <c:showCatName val="0"/>
          <c:showSerName val="0"/>
          <c:showPercent val="0"/>
          <c:showBubbleSize val="0"/>
        </c:dLbls>
        <c:gapWidth val="150"/>
        <c:axId val="2787696"/>
        <c:axId val="2517496"/>
      </c:barChart>
      <c:catAx>
        <c:axId val="2787696"/>
        <c:scaling>
          <c:orientation val="minMax"/>
        </c:scaling>
        <c:delete val="0"/>
        <c:axPos val="l"/>
        <c:numFmt formatCode="General" sourceLinked="1"/>
        <c:majorTickMark val="out"/>
        <c:minorTickMark val="none"/>
        <c:tickLblPos val="nextTo"/>
        <c:spPr>
          <a:ln w="3175">
            <a:solidFill>
              <a:srgbClr val="808080"/>
            </a:solidFill>
            <a:prstDash val="solid"/>
          </a:ln>
        </c:spPr>
        <c:txPr>
          <a:bodyPr rot="0" vert="horz"/>
          <a:lstStyle/>
          <a:p>
            <a:pPr>
              <a:defRPr sz="1200" b="0" i="0" u="none" strike="noStrike" baseline="0">
                <a:solidFill>
                  <a:srgbClr val="333333"/>
                </a:solidFill>
                <a:latin typeface="Calibri"/>
                <a:ea typeface="Calibri"/>
                <a:cs typeface="Calibri"/>
              </a:defRPr>
            </a:pPr>
            <a:endParaRPr lang="en-US"/>
          </a:p>
        </c:txPr>
        <c:crossAx val="2517496"/>
        <c:crosses val="autoZero"/>
        <c:auto val="1"/>
        <c:lblAlgn val="ctr"/>
        <c:lblOffset val="100"/>
        <c:tickMarkSkip val="1"/>
        <c:noMultiLvlLbl val="0"/>
      </c:catAx>
      <c:valAx>
        <c:axId val="2517496"/>
        <c:scaling>
          <c:orientation val="minMax"/>
          <c:max val="5"/>
        </c:scaling>
        <c:delete val="0"/>
        <c:axPos val="b"/>
        <c:majorGridlines>
          <c:spPr>
            <a:ln w="3175">
              <a:solidFill>
                <a:srgbClr val="808080"/>
              </a:solidFill>
              <a:prstDash val="solid"/>
            </a:ln>
          </c:spPr>
        </c:majorGridlines>
        <c:numFmt formatCode="0.00" sourceLinked="1"/>
        <c:majorTickMark val="out"/>
        <c:minorTickMark val="none"/>
        <c:tickLblPos val="nextTo"/>
        <c:spPr>
          <a:ln w="3175">
            <a:solidFill>
              <a:srgbClr val="808080"/>
            </a:solidFill>
            <a:prstDash val="solid"/>
          </a:ln>
        </c:spPr>
        <c:txPr>
          <a:bodyPr rot="0" vert="horz"/>
          <a:lstStyle/>
          <a:p>
            <a:pPr>
              <a:defRPr sz="1100" b="0" i="0" u="none" strike="noStrike" baseline="0">
                <a:solidFill>
                  <a:srgbClr val="333333"/>
                </a:solidFill>
                <a:latin typeface="Calibri"/>
                <a:ea typeface="Calibri"/>
                <a:cs typeface="Calibri"/>
              </a:defRPr>
            </a:pPr>
            <a:endParaRPr lang="en-US"/>
          </a:p>
        </c:txPr>
        <c:crossAx val="2787696"/>
        <c:crossesAt val="1"/>
        <c:crossBetween val="between"/>
      </c:valAx>
    </c:plotArea>
    <c:plotVisOnly val="1"/>
    <c:dispBlanksAs val="gap"/>
    <c:showDLblsOverMax val="0"/>
  </c:chart>
  <c:spPr>
    <a:noFill/>
    <a:ln w="3175">
      <a:noFill/>
      <a:prstDash val="solid"/>
    </a:ln>
  </c:spPr>
  <c:txPr>
    <a:bodyPr/>
    <a:lstStyle/>
    <a:p>
      <a:pPr>
        <a:defRPr sz="1000" b="0" i="0" u="none" strike="noStrike" baseline="0">
          <a:solidFill>
            <a:srgbClr val="333333"/>
          </a:solidFill>
          <a:latin typeface="Calibri"/>
          <a:ea typeface="Calibri"/>
          <a:cs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51092879015123105"/>
          <c:y val="0.26494852526995771"/>
          <c:w val="0.45537171523996411"/>
          <c:h val="0.667669751719694"/>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6350" cap="flat" cmpd="sng" algn="ctr">
                      <a:solidFill>
                        <a:schemeClr val="tx1"/>
                      </a:solidFill>
                      <a:prstDash val="solid"/>
                      <a:round/>
                    </a:ln>
                    <a:effectLst/>
                  </c:spPr>
                </c15:leaderLines>
              </c:ext>
            </c:extLst>
          </c:dLbls>
          <c:cat>
            <c:strRef>
              <c:f>'Question 4'!$A$4:$A$12</c:f>
              <c:strCache>
                <c:ptCount val="9"/>
                <c:pt idx="0">
                  <c:v>Submit a service request to report problems, such as a pothole or street light repair</c:v>
                </c:pt>
                <c:pt idx="1">
                  <c:v>Submit an application for a permit or service online</c:v>
                </c:pt>
                <c:pt idx="2">
                  <c:v>Pay fees and/or fines for permits, licenses, parking tickets, etc.</c:v>
                </c:pt>
                <c:pt idx="3">
                  <c:v>Register for email updates featuring your choice of specific city services, projects, events, etc</c:v>
                </c:pt>
                <c:pt idx="4">
                  <c:v>View videos of City Council meetings</c:v>
                </c:pt>
                <c:pt idx="5">
                  <c:v>View a utility bill</c:v>
                </c:pt>
                <c:pt idx="6">
                  <c:v>Find out about construction or planning projects</c:v>
                </c:pt>
                <c:pt idx="7">
                  <c:v>Learn about the latest city government news</c:v>
                </c:pt>
                <c:pt idx="8">
                  <c:v>Download a city form or permit application</c:v>
                </c:pt>
              </c:strCache>
            </c:strRef>
          </c:cat>
          <c:val>
            <c:numRef>
              <c:f>'Question 4'!$H$4:$H$12</c:f>
              <c:numCache>
                <c:formatCode>0.00</c:formatCode>
                <c:ptCount val="9"/>
                <c:pt idx="0">
                  <c:v>4.03</c:v>
                </c:pt>
                <c:pt idx="1">
                  <c:v>3.63</c:v>
                </c:pt>
                <c:pt idx="2">
                  <c:v>3.69</c:v>
                </c:pt>
                <c:pt idx="3">
                  <c:v>3.49</c:v>
                </c:pt>
                <c:pt idx="4">
                  <c:v>3.03</c:v>
                </c:pt>
                <c:pt idx="5">
                  <c:v>3.48</c:v>
                </c:pt>
                <c:pt idx="6">
                  <c:v>3.62</c:v>
                </c:pt>
                <c:pt idx="7">
                  <c:v>3.69</c:v>
                </c:pt>
                <c:pt idx="8">
                  <c:v>3.58</c:v>
                </c:pt>
              </c:numCache>
            </c:numRef>
          </c:val>
        </c:ser>
        <c:dLbls>
          <c:showLegendKey val="0"/>
          <c:showVal val="0"/>
          <c:showCatName val="0"/>
          <c:showSerName val="0"/>
          <c:showPercent val="0"/>
          <c:showBubbleSize val="0"/>
        </c:dLbls>
        <c:gapWidth val="150"/>
        <c:axId val="102875712"/>
        <c:axId val="178690856"/>
      </c:barChart>
      <c:catAx>
        <c:axId val="102875712"/>
        <c:scaling>
          <c:orientation val="minMax"/>
        </c:scaling>
        <c:delete val="0"/>
        <c:axPos val="l"/>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8690856"/>
        <c:crosses val="autoZero"/>
        <c:auto val="1"/>
        <c:lblAlgn val="l"/>
        <c:lblOffset val="100"/>
        <c:tickMarkSkip val="1"/>
        <c:noMultiLvlLbl val="0"/>
      </c:catAx>
      <c:valAx>
        <c:axId val="178690856"/>
        <c:scaling>
          <c:orientation val="minMax"/>
        </c:scaling>
        <c:delete val="0"/>
        <c:axPos val="b"/>
        <c:majorGridlines>
          <c:spPr>
            <a:ln w="3175" cap="flat" cmpd="sng" algn="ctr">
              <a:solidFill>
                <a:srgbClr val="808080"/>
              </a:solidFill>
              <a:prstDash val="solid"/>
              <a:round/>
            </a:ln>
            <a:effectLst/>
          </c:spPr>
        </c:majorGridlines>
        <c:numFmt formatCode="0.00"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02875712"/>
        <c:crossesAt val="1"/>
        <c:crossBetween val="between"/>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0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6488942912651509"/>
          <c:y val="0.20000679787197884"/>
          <c:w val="0.69347457288177539"/>
          <c:h val="0.667669751719694"/>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6350" cap="flat" cmpd="sng" algn="ctr">
                      <a:solidFill>
                        <a:schemeClr val="tx1"/>
                      </a:solidFill>
                      <a:prstDash val="solid"/>
                      <a:round/>
                    </a:ln>
                    <a:effectLst/>
                  </c:spPr>
                </c15:leaderLines>
              </c:ext>
            </c:extLst>
          </c:dLbls>
          <c:cat>
            <c:strRef>
              <c:f>'Question 5'!$A$4:$A$5</c:f>
              <c:strCache>
                <c:ptCount val="2"/>
                <c:pt idx="0">
                  <c:v>A mobile app for news and to send in complaints i.e. potholes etc.</c:v>
                </c:pt>
                <c:pt idx="1">
                  <c:v>A quarterly newsletter</c:v>
                </c:pt>
              </c:strCache>
            </c:strRef>
          </c:cat>
          <c:val>
            <c:numRef>
              <c:f>'Question 5'!$H$4:$H$5</c:f>
              <c:numCache>
                <c:formatCode>0.00</c:formatCode>
                <c:ptCount val="2"/>
                <c:pt idx="0">
                  <c:v>3.43</c:v>
                </c:pt>
                <c:pt idx="1">
                  <c:v>3.43</c:v>
                </c:pt>
              </c:numCache>
            </c:numRef>
          </c:val>
        </c:ser>
        <c:dLbls>
          <c:showLegendKey val="0"/>
          <c:showVal val="0"/>
          <c:showCatName val="0"/>
          <c:showSerName val="0"/>
          <c:showPercent val="0"/>
          <c:showBubbleSize val="0"/>
        </c:dLbls>
        <c:gapWidth val="150"/>
        <c:axId val="178732352"/>
        <c:axId val="178647048"/>
      </c:barChart>
      <c:catAx>
        <c:axId val="178732352"/>
        <c:scaling>
          <c:orientation val="minMax"/>
        </c:scaling>
        <c:delete val="0"/>
        <c:axPos val="l"/>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8647048"/>
        <c:crosses val="autoZero"/>
        <c:auto val="1"/>
        <c:lblAlgn val="ctr"/>
        <c:lblOffset val="100"/>
        <c:tickLblSkip val="1"/>
        <c:tickMarkSkip val="1"/>
        <c:noMultiLvlLbl val="0"/>
      </c:catAx>
      <c:valAx>
        <c:axId val="178647048"/>
        <c:scaling>
          <c:orientation val="minMax"/>
          <c:max val="5"/>
        </c:scaling>
        <c:delete val="0"/>
        <c:axPos val="b"/>
        <c:majorGridlines>
          <c:spPr>
            <a:ln w="3175" cap="flat" cmpd="sng" algn="ctr">
              <a:solidFill>
                <a:srgbClr val="808080"/>
              </a:solidFill>
              <a:prstDash val="solid"/>
              <a:round/>
            </a:ln>
            <a:effectLst/>
          </c:spPr>
        </c:majorGridlines>
        <c:numFmt formatCode="0.00"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8732352"/>
        <c:crossesAt val="1"/>
        <c:crossBetween val="between"/>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0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26989501312335956"/>
          <c:y val="0.22615065273703536"/>
          <c:w val="0.69036295489297217"/>
          <c:h val="0.667669751719694"/>
        </c:manualLayout>
      </c:layout>
      <c:barChart>
        <c:barDir val="bar"/>
        <c:grouping val="clustered"/>
        <c:varyColors val="0"/>
        <c:ser>
          <c:idx val="0"/>
          <c:order val="0"/>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6350" cap="flat" cmpd="sng" algn="ctr">
                      <a:solidFill>
                        <a:schemeClr val="tx1"/>
                      </a:solidFill>
                      <a:prstDash val="solid"/>
                      <a:round/>
                    </a:ln>
                    <a:effectLst/>
                  </c:spPr>
                </c15:leaderLines>
              </c:ext>
            </c:extLst>
          </c:dLbls>
          <c:cat>
            <c:strRef>
              <c:f>'Question 6'!$A$4:$A$6</c:f>
              <c:strCache>
                <c:ptCount val="3"/>
                <c:pt idx="0">
                  <c:v>Tree planting program</c:v>
                </c:pt>
                <c:pt idx="1">
                  <c:v>Leaf collection</c:v>
                </c:pt>
                <c:pt idx="2">
                  <c:v>Brush/yard waste collection</c:v>
                </c:pt>
              </c:strCache>
            </c:strRef>
          </c:cat>
          <c:val>
            <c:numRef>
              <c:f>'Question 6'!$I$4:$I$6</c:f>
              <c:numCache>
                <c:formatCode>0.00</c:formatCode>
                <c:ptCount val="3"/>
                <c:pt idx="0">
                  <c:v>3.19</c:v>
                </c:pt>
                <c:pt idx="1">
                  <c:v>3.45</c:v>
                </c:pt>
                <c:pt idx="2">
                  <c:v>3.59</c:v>
                </c:pt>
              </c:numCache>
            </c:numRef>
          </c:val>
        </c:ser>
        <c:dLbls>
          <c:showLegendKey val="0"/>
          <c:showVal val="0"/>
          <c:showCatName val="0"/>
          <c:showSerName val="0"/>
          <c:showPercent val="0"/>
          <c:showBubbleSize val="0"/>
        </c:dLbls>
        <c:gapWidth val="150"/>
        <c:axId val="178792160"/>
        <c:axId val="178689256"/>
      </c:barChart>
      <c:catAx>
        <c:axId val="178792160"/>
        <c:scaling>
          <c:orientation val="minMax"/>
        </c:scaling>
        <c:delete val="0"/>
        <c:axPos val="l"/>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8689256"/>
        <c:crosses val="autoZero"/>
        <c:auto val="1"/>
        <c:lblAlgn val="ctr"/>
        <c:lblOffset val="100"/>
        <c:tickLblSkip val="1"/>
        <c:tickMarkSkip val="1"/>
        <c:noMultiLvlLbl val="0"/>
      </c:catAx>
      <c:valAx>
        <c:axId val="178689256"/>
        <c:scaling>
          <c:orientation val="minMax"/>
          <c:max val="5"/>
        </c:scaling>
        <c:delete val="0"/>
        <c:axPos val="b"/>
        <c:majorGridlines>
          <c:spPr>
            <a:ln w="3175" cap="flat" cmpd="sng" algn="ctr">
              <a:solidFill>
                <a:srgbClr val="808080"/>
              </a:solidFill>
              <a:prstDash val="solid"/>
              <a:round/>
            </a:ln>
            <a:effectLst/>
          </c:spPr>
        </c:majorGridlines>
        <c:numFmt formatCode="0.00"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8792160"/>
        <c:crossesAt val="1"/>
        <c:crossBetween val="between"/>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0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949907231275637E-2"/>
          <c:y val="0.2323608387042107"/>
          <c:w val="0.56909724795877847"/>
          <c:h val="0.58531401141946748"/>
        </c:manualLayout>
      </c:layout>
      <c:barChart>
        <c:barDir val="col"/>
        <c:grouping val="stacked"/>
        <c:varyColors val="0"/>
        <c:ser>
          <c:idx val="0"/>
          <c:order val="0"/>
          <c:tx>
            <c:v>I was not aware that the city offered this service</c:v>
          </c:tx>
          <c:invertIfNegative val="0"/>
          <c:dLbls>
            <c:spPr>
              <a:noFill/>
              <a:ln w="25400">
                <a:noFill/>
              </a:ln>
            </c:spPr>
            <c:txPr>
              <a:bodyPr wrap="square" lIns="38100" tIns="19050" rIns="38100" bIns="19050" anchor="ctr">
                <a:spAutoFit/>
              </a:bodyPr>
              <a:lstStyle/>
              <a:p>
                <a:pPr>
                  <a:defRPr sz="1100" b="0" i="0" u="none" strike="noStrike"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'Question 7'!$A$4:$A$6</c:f>
              <c:strCache>
                <c:ptCount val="3"/>
                <c:pt idx="0">
                  <c:v>Tree planting program</c:v>
                </c:pt>
                <c:pt idx="1">
                  <c:v>Leaf collection</c:v>
                </c:pt>
                <c:pt idx="2">
                  <c:v>Brush/yard waste collection</c:v>
                </c:pt>
              </c:strCache>
            </c:strRef>
          </c:cat>
          <c:val>
            <c:numRef>
              <c:f>'Question 7'!$F$4:$F$6</c:f>
              <c:numCache>
                <c:formatCode>General</c:formatCode>
                <c:ptCount val="3"/>
                <c:pt idx="0">
                  <c:v>369</c:v>
                </c:pt>
                <c:pt idx="1">
                  <c:v>216</c:v>
                </c:pt>
                <c:pt idx="2">
                  <c:v>226</c:v>
                </c:pt>
              </c:numCache>
            </c:numRef>
          </c:val>
        </c:ser>
        <c:ser>
          <c:idx val="1"/>
          <c:order val="1"/>
          <c:tx>
            <c:v>The schedule is convenient</c:v>
          </c:tx>
          <c:invertIfNegative val="0"/>
          <c:dLbls>
            <c:spPr>
              <a:noFill/>
              <a:ln w="25400">
                <a:noFill/>
              </a:ln>
            </c:spPr>
            <c:txPr>
              <a:bodyPr wrap="square" lIns="38100" tIns="19050" rIns="38100" bIns="19050" anchor="ctr">
                <a:spAutoFit/>
              </a:bodyPr>
              <a:lstStyle/>
              <a:p>
                <a:pPr>
                  <a:defRPr sz="1100" b="0" i="0" u="none" strike="noStrike"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'Question 7'!$A$4:$A$6</c:f>
              <c:strCache>
                <c:ptCount val="3"/>
                <c:pt idx="0">
                  <c:v>Tree planting program</c:v>
                </c:pt>
                <c:pt idx="1">
                  <c:v>Leaf collection</c:v>
                </c:pt>
                <c:pt idx="2">
                  <c:v>Brush/yard waste collection</c:v>
                </c:pt>
              </c:strCache>
            </c:strRef>
          </c:cat>
          <c:val>
            <c:numRef>
              <c:f>'Question 7'!$E$4:$E$6</c:f>
              <c:numCache>
                <c:formatCode>General</c:formatCode>
                <c:ptCount val="3"/>
                <c:pt idx="0">
                  <c:v>21</c:v>
                </c:pt>
                <c:pt idx="1">
                  <c:v>70</c:v>
                </c:pt>
                <c:pt idx="2">
                  <c:v>62</c:v>
                </c:pt>
              </c:numCache>
            </c:numRef>
          </c:val>
        </c:ser>
        <c:ser>
          <c:idx val="2"/>
          <c:order val="2"/>
          <c:tx>
            <c:v>The requirements are easy to carry out</c:v>
          </c:tx>
          <c:invertIfNegative val="0"/>
          <c:dLbls>
            <c:spPr>
              <a:noFill/>
              <a:ln w="25400">
                <a:noFill/>
              </a:ln>
            </c:spPr>
            <c:txPr>
              <a:bodyPr wrap="square" lIns="38100" tIns="19050" rIns="38100" bIns="19050" anchor="ctr">
                <a:spAutoFit/>
              </a:bodyPr>
              <a:lstStyle/>
              <a:p>
                <a:pPr>
                  <a:defRPr sz="1100" b="0" i="0" u="none" strike="noStrike"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'Question 7'!$A$4:$A$6</c:f>
              <c:strCache>
                <c:ptCount val="3"/>
                <c:pt idx="0">
                  <c:v>Tree planting program</c:v>
                </c:pt>
                <c:pt idx="1">
                  <c:v>Leaf collection</c:v>
                </c:pt>
                <c:pt idx="2">
                  <c:v>Brush/yard waste collection</c:v>
                </c:pt>
              </c:strCache>
            </c:strRef>
          </c:cat>
          <c:val>
            <c:numRef>
              <c:f>'Question 7'!$D$4:$D$6</c:f>
              <c:numCache>
                <c:formatCode>General</c:formatCode>
                <c:ptCount val="3"/>
                <c:pt idx="0">
                  <c:v>20</c:v>
                </c:pt>
                <c:pt idx="1">
                  <c:v>71</c:v>
                </c:pt>
                <c:pt idx="2">
                  <c:v>69</c:v>
                </c:pt>
              </c:numCache>
            </c:numRef>
          </c:val>
        </c:ser>
        <c:ser>
          <c:idx val="3"/>
          <c:order val="3"/>
          <c:tx>
            <c:v>The requirements are easy to understand</c:v>
          </c:tx>
          <c:invertIfNegative val="0"/>
          <c:dLbls>
            <c:spPr>
              <a:noFill/>
              <a:ln w="25400">
                <a:noFill/>
              </a:ln>
            </c:spPr>
            <c:txPr>
              <a:bodyPr wrap="square" lIns="38100" tIns="19050" rIns="38100" bIns="19050" anchor="ctr">
                <a:spAutoFit/>
              </a:bodyPr>
              <a:lstStyle/>
              <a:p>
                <a:pPr>
                  <a:defRPr sz="1100" b="0" i="0" u="none" strike="noStrike"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'Question 7'!$A$4:$A$6</c:f>
              <c:strCache>
                <c:ptCount val="3"/>
                <c:pt idx="0">
                  <c:v>Tree planting program</c:v>
                </c:pt>
                <c:pt idx="1">
                  <c:v>Leaf collection</c:v>
                </c:pt>
                <c:pt idx="2">
                  <c:v>Brush/yard waste collection</c:v>
                </c:pt>
              </c:strCache>
            </c:strRef>
          </c:cat>
          <c:val>
            <c:numRef>
              <c:f>'Question 7'!$C$4:$C$6</c:f>
              <c:numCache>
                <c:formatCode>General</c:formatCode>
                <c:ptCount val="3"/>
                <c:pt idx="0">
                  <c:v>22</c:v>
                </c:pt>
                <c:pt idx="1">
                  <c:v>85</c:v>
                </c:pt>
                <c:pt idx="2">
                  <c:v>81</c:v>
                </c:pt>
              </c:numCache>
            </c:numRef>
          </c:val>
        </c:ser>
        <c:dLbls>
          <c:showLegendKey val="0"/>
          <c:showVal val="0"/>
          <c:showCatName val="0"/>
          <c:showSerName val="0"/>
          <c:showPercent val="0"/>
          <c:showBubbleSize val="0"/>
        </c:dLbls>
        <c:gapWidth val="150"/>
        <c:overlap val="100"/>
        <c:axId val="130825008"/>
        <c:axId val="130825400"/>
      </c:barChart>
      <c:catAx>
        <c:axId val="130825008"/>
        <c:scaling>
          <c:orientation val="minMax"/>
        </c:scaling>
        <c:delete val="0"/>
        <c:axPos val="b"/>
        <c:numFmt formatCode="General" sourceLinked="1"/>
        <c:majorTickMark val="out"/>
        <c:minorTickMark val="none"/>
        <c:tickLblPos val="nextTo"/>
        <c:spPr>
          <a:ln w="3175">
            <a:solidFill>
              <a:srgbClr val="808080"/>
            </a:solidFill>
            <a:prstDash val="solid"/>
          </a:ln>
        </c:spPr>
        <c:txPr>
          <a:bodyPr rot="0" vert="horz"/>
          <a:lstStyle/>
          <a:p>
            <a:pPr>
              <a:defRPr sz="1200" b="0" i="0" u="none" strike="noStrike" baseline="0">
                <a:solidFill>
                  <a:srgbClr val="333333"/>
                </a:solidFill>
                <a:latin typeface="Calibri"/>
                <a:ea typeface="Calibri"/>
                <a:cs typeface="Calibri"/>
              </a:defRPr>
            </a:pPr>
            <a:endParaRPr lang="en-US"/>
          </a:p>
        </c:txPr>
        <c:crossAx val="130825400"/>
        <c:crosses val="autoZero"/>
        <c:auto val="1"/>
        <c:lblAlgn val="ctr"/>
        <c:lblOffset val="100"/>
        <c:tickLblSkip val="1"/>
        <c:tickMarkSkip val="1"/>
        <c:noMultiLvlLbl val="0"/>
      </c:catAx>
      <c:valAx>
        <c:axId val="130825400"/>
        <c:scaling>
          <c:orientation val="minMax"/>
        </c:scaling>
        <c:delete val="0"/>
        <c:axPos val="l"/>
        <c:majorGridlines>
          <c:spPr>
            <a:ln w="3175">
              <a:solidFill>
                <a:srgbClr val="808080"/>
              </a:solidFill>
              <a:prstDash val="solid"/>
            </a:ln>
          </c:spPr>
        </c:majorGridlines>
        <c:numFmt formatCode="General" sourceLinked="1"/>
        <c:majorTickMark val="out"/>
        <c:minorTickMark val="none"/>
        <c:tickLblPos val="nextTo"/>
        <c:spPr>
          <a:ln w="3175">
            <a:solidFill>
              <a:srgbClr val="808080"/>
            </a:solidFill>
            <a:prstDash val="solid"/>
          </a:ln>
        </c:spPr>
        <c:txPr>
          <a:bodyPr rot="0" vert="horz"/>
          <a:lstStyle/>
          <a:p>
            <a:pPr>
              <a:defRPr sz="1200" b="0" i="0" u="none" strike="noStrike" baseline="0">
                <a:solidFill>
                  <a:srgbClr val="333333"/>
                </a:solidFill>
                <a:latin typeface="Calibri"/>
                <a:ea typeface="Calibri"/>
                <a:cs typeface="Calibri"/>
              </a:defRPr>
            </a:pPr>
            <a:endParaRPr lang="en-US"/>
          </a:p>
        </c:txPr>
        <c:crossAx val="130825008"/>
        <c:crossesAt val="1"/>
        <c:crossBetween val="between"/>
      </c:valAx>
    </c:plotArea>
    <c:legend>
      <c:legendPos val="r"/>
      <c:layout>
        <c:manualLayout>
          <c:xMode val="edge"/>
          <c:yMode val="edge"/>
          <c:x val="0.66613983284984113"/>
          <c:y val="0.30589278019352062"/>
          <c:w val="0.32073404475756317"/>
          <c:h val="0.43825028401300592"/>
        </c:manualLayout>
      </c:layout>
      <c:overlay val="0"/>
      <c:txPr>
        <a:bodyPr/>
        <a:lstStyle/>
        <a:p>
          <a:pPr>
            <a:defRPr sz="1200" b="0" i="0" u="none" strike="noStrike" baseline="0">
              <a:solidFill>
                <a:srgbClr val="333333"/>
              </a:solidFill>
              <a:latin typeface="Calibri"/>
              <a:ea typeface="Calibri"/>
              <a:cs typeface="Calibri"/>
            </a:defRPr>
          </a:pPr>
          <a:endParaRPr lang="en-US"/>
        </a:p>
      </c:txPr>
    </c:legend>
    <c:plotVisOnly val="1"/>
    <c:dispBlanksAs val="gap"/>
    <c:showDLblsOverMax val="0"/>
  </c:chart>
  <c:spPr>
    <a:noFill/>
    <a:ln w="3175">
      <a:noFill/>
      <a:prstDash val="solid"/>
    </a:ln>
  </c:spPr>
  <c:txPr>
    <a:bodyPr/>
    <a:lstStyle/>
    <a:p>
      <a:pPr>
        <a:defRPr sz="1000" b="0" i="0" u="none" strike="noStrike" baseline="0">
          <a:solidFill>
            <a:srgbClr val="333333"/>
          </a:solidFill>
          <a:latin typeface="Calibri"/>
          <a:ea typeface="Calibri"/>
          <a:cs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21131628615710751"/>
          <c:y val="0.15000509840398413"/>
          <c:w val="0.7470477158511829"/>
          <c:h val="0.71767145118768871"/>
        </c:manualLayout>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6350" cap="flat" cmpd="sng" algn="ctr">
                      <a:solidFill>
                        <a:schemeClr val="tx1"/>
                      </a:solidFill>
                      <a:prstDash val="solid"/>
                      <a:round/>
                    </a:ln>
                    <a:effectLst/>
                  </c:spPr>
                </c15:leaderLines>
              </c:ext>
            </c:extLst>
          </c:dLbls>
          <c:cat>
            <c:strRef>
              <c:f>'Question 8'!$A$4:$A$8</c:f>
              <c:strCache>
                <c:ptCount val="5"/>
                <c:pt idx="0">
                  <c:v>Your neighborhood</c:v>
                </c:pt>
                <c:pt idx="1">
                  <c:v>Downtown Lincoln</c:v>
                </c:pt>
                <c:pt idx="2">
                  <c:v>Amtrak train station</c:v>
                </c:pt>
                <c:pt idx="3">
                  <c:v>Lincoln Schools</c:v>
                </c:pt>
                <c:pt idx="4">
                  <c:v>City parks</c:v>
                </c:pt>
              </c:strCache>
            </c:strRef>
          </c:cat>
          <c:val>
            <c:numRef>
              <c:f>'Question 8'!$H$4:$H$8</c:f>
              <c:numCache>
                <c:formatCode>0.00</c:formatCode>
                <c:ptCount val="5"/>
                <c:pt idx="0">
                  <c:v>4.32</c:v>
                </c:pt>
                <c:pt idx="1">
                  <c:v>4.25</c:v>
                </c:pt>
                <c:pt idx="2">
                  <c:v>3.56</c:v>
                </c:pt>
                <c:pt idx="3">
                  <c:v>3.97</c:v>
                </c:pt>
                <c:pt idx="4">
                  <c:v>3.64</c:v>
                </c:pt>
              </c:numCache>
            </c:numRef>
          </c:val>
        </c:ser>
        <c:dLbls>
          <c:showLegendKey val="0"/>
          <c:showVal val="0"/>
          <c:showCatName val="0"/>
          <c:showSerName val="0"/>
          <c:showPercent val="0"/>
          <c:showBubbleSize val="0"/>
        </c:dLbls>
        <c:gapWidth val="150"/>
        <c:axId val="130826184"/>
        <c:axId val="130826576"/>
      </c:barChart>
      <c:catAx>
        <c:axId val="130826184"/>
        <c:scaling>
          <c:orientation val="minMax"/>
        </c:scaling>
        <c:delete val="0"/>
        <c:axPos val="l"/>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30826576"/>
        <c:crosses val="autoZero"/>
        <c:auto val="1"/>
        <c:lblAlgn val="ctr"/>
        <c:lblOffset val="100"/>
        <c:tickLblSkip val="1"/>
        <c:tickMarkSkip val="1"/>
        <c:noMultiLvlLbl val="0"/>
      </c:catAx>
      <c:valAx>
        <c:axId val="130826576"/>
        <c:scaling>
          <c:orientation val="minMax"/>
        </c:scaling>
        <c:delete val="0"/>
        <c:axPos val="b"/>
        <c:majorGridlines>
          <c:spPr>
            <a:ln w="3175" cap="flat" cmpd="sng" algn="ctr">
              <a:solidFill>
                <a:srgbClr val="808080"/>
              </a:solidFill>
              <a:prstDash val="solid"/>
              <a:round/>
            </a:ln>
            <a:effectLst/>
          </c:spPr>
        </c:majorGridlines>
        <c:numFmt formatCode="0.00"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30826184"/>
        <c:crossesAt val="1"/>
        <c:crossBetween val="between"/>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0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10186926547294"/>
          <c:y val="0.28236253817220541"/>
          <c:w val="0.50175229177977931"/>
          <c:h val="0.36177700203313817"/>
        </c:manualLayout>
      </c:layout>
      <c:barChart>
        <c:barDir val="col"/>
        <c:grouping val="stacked"/>
        <c:varyColors val="0"/>
        <c:ser>
          <c:idx val="0"/>
          <c:order val="0"/>
          <c:tx>
            <c:v>Greater police presence is needed</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6350" cap="flat" cmpd="sng" algn="ctr">
                      <a:solidFill>
                        <a:schemeClr val="tx1"/>
                      </a:solidFill>
                      <a:prstDash val="solid"/>
                      <a:round/>
                    </a:ln>
                    <a:effectLst/>
                  </c:spPr>
                </c15:leaderLines>
              </c:ext>
            </c:extLst>
          </c:dLbls>
          <c:cat>
            <c:strRef>
              <c:f>'Question 9'!$A$4:$A$8</c:f>
              <c:strCache>
                <c:ptCount val="5"/>
                <c:pt idx="0">
                  <c:v>Your neighborhood</c:v>
                </c:pt>
                <c:pt idx="1">
                  <c:v>Downtown Lincoln</c:v>
                </c:pt>
                <c:pt idx="2">
                  <c:v>Amtrak train station</c:v>
                </c:pt>
                <c:pt idx="3">
                  <c:v>Lincoln Schools</c:v>
                </c:pt>
                <c:pt idx="4">
                  <c:v>City parks</c:v>
                </c:pt>
              </c:strCache>
            </c:strRef>
          </c:cat>
          <c:val>
            <c:numRef>
              <c:f>'Question 9'!$D$4:$D$8</c:f>
              <c:numCache>
                <c:formatCode>General</c:formatCode>
                <c:ptCount val="5"/>
                <c:pt idx="0">
                  <c:v>100</c:v>
                </c:pt>
                <c:pt idx="1">
                  <c:v>105</c:v>
                </c:pt>
                <c:pt idx="2">
                  <c:v>184</c:v>
                </c:pt>
                <c:pt idx="3">
                  <c:v>143</c:v>
                </c:pt>
                <c:pt idx="4">
                  <c:v>242</c:v>
                </c:pt>
              </c:numCache>
            </c:numRef>
          </c:val>
        </c:ser>
        <c:ser>
          <c:idx val="1"/>
          <c:order val="1"/>
          <c:tx>
            <c:v>Police presence is sufficient</c:v>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6350" cap="flat" cmpd="sng" algn="ctr">
                      <a:solidFill>
                        <a:schemeClr val="tx1"/>
                      </a:solidFill>
                      <a:prstDash val="solid"/>
                      <a:round/>
                    </a:ln>
                    <a:effectLst/>
                  </c:spPr>
                </c15:leaderLines>
              </c:ext>
            </c:extLst>
          </c:dLbls>
          <c:cat>
            <c:strRef>
              <c:f>'Question 9'!$A$4:$A$8</c:f>
              <c:strCache>
                <c:ptCount val="5"/>
                <c:pt idx="0">
                  <c:v>Your neighborhood</c:v>
                </c:pt>
                <c:pt idx="1">
                  <c:v>Downtown Lincoln</c:v>
                </c:pt>
                <c:pt idx="2">
                  <c:v>Amtrak train station</c:v>
                </c:pt>
                <c:pt idx="3">
                  <c:v>Lincoln Schools</c:v>
                </c:pt>
                <c:pt idx="4">
                  <c:v>City parks</c:v>
                </c:pt>
              </c:strCache>
            </c:strRef>
          </c:cat>
          <c:val>
            <c:numRef>
              <c:f>'Question 9'!$C$4:$C$8</c:f>
              <c:numCache>
                <c:formatCode>General</c:formatCode>
                <c:ptCount val="5"/>
                <c:pt idx="0">
                  <c:v>382</c:v>
                </c:pt>
                <c:pt idx="1">
                  <c:v>376</c:v>
                </c:pt>
                <c:pt idx="2">
                  <c:v>282</c:v>
                </c:pt>
                <c:pt idx="3">
                  <c:v>325</c:v>
                </c:pt>
                <c:pt idx="4">
                  <c:v>231</c:v>
                </c:pt>
              </c:numCache>
            </c:numRef>
          </c:val>
        </c:ser>
        <c:dLbls>
          <c:showLegendKey val="0"/>
          <c:showVal val="0"/>
          <c:showCatName val="0"/>
          <c:showSerName val="0"/>
          <c:showPercent val="0"/>
          <c:showBubbleSize val="0"/>
        </c:dLbls>
        <c:gapWidth val="150"/>
        <c:overlap val="100"/>
        <c:axId val="130827360"/>
        <c:axId val="130827752"/>
      </c:barChart>
      <c:catAx>
        <c:axId val="130827360"/>
        <c:scaling>
          <c:orientation val="minMax"/>
        </c:scaling>
        <c:delete val="0"/>
        <c:axPos val="b"/>
        <c:numFmt formatCode="General" sourceLinked="1"/>
        <c:majorTickMark val="out"/>
        <c:minorTickMark val="none"/>
        <c:tickLblPos val="nextTo"/>
        <c:spPr>
          <a:noFill/>
          <a:ln w="3175" cap="flat" cmpd="sng" algn="ctr">
            <a:solidFill>
              <a:srgbClr val="808080"/>
            </a:solidFill>
            <a:prstDash val="solid"/>
            <a:round/>
          </a:ln>
          <a:effectLst/>
        </c:spPr>
        <c:txPr>
          <a:bodyPr rot="-270000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30827752"/>
        <c:crosses val="autoZero"/>
        <c:auto val="1"/>
        <c:lblAlgn val="ctr"/>
        <c:lblOffset val="100"/>
        <c:tickLblSkip val="1"/>
        <c:tickMarkSkip val="1"/>
        <c:noMultiLvlLbl val="0"/>
      </c:catAx>
      <c:valAx>
        <c:axId val="130827752"/>
        <c:scaling>
          <c:orientation val="minMax"/>
        </c:scaling>
        <c:delete val="0"/>
        <c:axPos val="l"/>
        <c:majorGridlines>
          <c:spPr>
            <a:ln w="3175" cap="flat" cmpd="sng" algn="ctr">
              <a:solidFill>
                <a:srgbClr val="808080"/>
              </a:solidFill>
              <a:prstDash val="solid"/>
              <a:round/>
            </a:ln>
            <a:effectLst/>
          </c:spPr>
        </c:majorGridlines>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30827360"/>
        <c:crossesAt val="1"/>
        <c:crossBetween val="between"/>
      </c:valAx>
      <c:spPr>
        <a:noFill/>
        <a:ln>
          <a:noFill/>
        </a:ln>
        <a:effectLst/>
      </c:spPr>
    </c:plotArea>
    <c:legend>
      <c:legendPos val="r"/>
      <c:layout>
        <c:manualLayout>
          <c:xMode val="edge"/>
          <c:yMode val="edge"/>
          <c:x val="0.66495206328375622"/>
          <c:y val="0.35295316686666772"/>
          <c:w val="0.32119094488188971"/>
          <c:h val="0.2205958388813089"/>
        </c:manualLayout>
      </c:layout>
      <c:overlay val="0"/>
      <c:spPr>
        <a:noFill/>
        <a:ln>
          <a:noFill/>
        </a:ln>
        <a:effectLst/>
      </c:spPr>
      <c:txPr>
        <a:bodyPr rot="0" spcFirstLastPara="1" vertOverflow="ellipsis" vert="horz" wrap="square" anchor="ctr" anchorCtr="1"/>
        <a:lstStyle/>
        <a:p>
          <a:pPr>
            <a:defRPr sz="1200" b="0" i="0" u="none" strike="noStrike" kern="1200" baseline="0">
              <a:solidFill>
                <a:srgbClr val="333333"/>
              </a:solidFill>
              <a:latin typeface="Calibri"/>
              <a:ea typeface="Calibri"/>
              <a:cs typeface="Calibri"/>
            </a:defRPr>
          </a:pPr>
          <a:endParaRPr lang="en-US"/>
        </a:p>
      </c:txPr>
    </c:legend>
    <c:plotVisOnly val="1"/>
    <c:dispBlanksAs val="gap"/>
    <c:showDLblsOverMax val="0"/>
  </c:chart>
  <c:spPr>
    <a:noFill/>
    <a:ln w="3175" cap="flat" cmpd="sng" algn="ctr">
      <a:noFill/>
      <a:prstDash val="solid"/>
      <a:miter lim="800000"/>
    </a:ln>
    <a:effectLst/>
  </c:spPr>
  <c:txPr>
    <a:bodyPr/>
    <a:lstStyle/>
    <a:p>
      <a:pPr>
        <a:defRPr sz="10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827189524051366"/>
          <c:y val="0.20000679787197884"/>
          <c:w val="0.41841627099974676"/>
          <c:h val="0.70884762186980732"/>
        </c:manualLayout>
      </c:layout>
      <c:pieChart>
        <c:varyColors val="1"/>
        <c:ser>
          <c:idx val="0"/>
          <c:order val="0"/>
          <c:dPt>
            <c:idx val="0"/>
            <c:bubble3D val="0"/>
          </c:dPt>
          <c:dPt>
            <c:idx val="1"/>
            <c:bubble3D val="0"/>
          </c:dPt>
          <c:dLbls>
            <c:dLbl>
              <c:idx val="1"/>
              <c:spPr>
                <a:noFill/>
                <a:ln w="25400">
                  <a:noFill/>
                </a:ln>
              </c:spPr>
              <c:txPr>
                <a:bodyPr wrap="square" lIns="38100" tIns="19050" rIns="38100" bIns="19050" anchor="ctr">
                  <a:spAutoFit/>
                </a:bodyPr>
                <a:lstStyle/>
                <a:p>
                  <a:pPr>
                    <a:defRPr sz="1400" b="1" i="0" u="none" strike="noStrike" baseline="0">
                      <a:solidFill>
                        <a:schemeClr val="bg1"/>
                      </a:solidFill>
                      <a:latin typeface="Calibri"/>
                      <a:ea typeface="Calibri"/>
                      <a:cs typeface="Calibri"/>
                    </a:defRPr>
                  </a:pPr>
                  <a:endParaRPr lang="en-US"/>
                </a:p>
              </c:txPr>
              <c:showLegendKey val="0"/>
              <c:showVal val="1"/>
              <c:showCatName val="0"/>
              <c:showSerName val="0"/>
              <c:showPercent val="0"/>
              <c:showBubbleSize val="0"/>
            </c:dLbl>
            <c:spPr>
              <a:noFill/>
              <a:ln w="25400">
                <a:noFill/>
              </a:ln>
            </c:spPr>
            <c:txPr>
              <a:bodyPr wrap="square" lIns="38100" tIns="19050" rIns="38100" bIns="19050" anchor="ctr">
                <a:spAutoFit/>
              </a:bodyPr>
              <a:lstStyle/>
              <a:p>
                <a:pPr>
                  <a:defRPr sz="1400" b="1" i="0" u="none" strike="noStrike"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'Question 10'!$A$4:$A$5</c:f>
              <c:strCache>
                <c:ptCount val="2"/>
                <c:pt idx="0">
                  <c:v>Yes</c:v>
                </c:pt>
                <c:pt idx="1">
                  <c:v>No</c:v>
                </c:pt>
              </c:strCache>
            </c:strRef>
          </c:cat>
          <c:val>
            <c:numRef>
              <c:f>'Question 10'!$C$4:$C$5</c:f>
              <c:numCache>
                <c:formatCode>0.0%</c:formatCode>
                <c:ptCount val="2"/>
                <c:pt idx="0">
                  <c:v>0.30299999999999999</c:v>
                </c:pt>
                <c:pt idx="1">
                  <c:v>0.69700000000000006</c:v>
                </c:pt>
              </c:numCache>
            </c:numRef>
          </c:val>
        </c:ser>
        <c:dLbls>
          <c:showLegendKey val="0"/>
          <c:showVal val="0"/>
          <c:showCatName val="0"/>
          <c:showSerName val="0"/>
          <c:showPercent val="0"/>
          <c:showBubbleSize val="0"/>
          <c:showLeaderLines val="1"/>
        </c:dLbls>
        <c:firstSliceAng val="0"/>
      </c:pieChart>
      <c:spPr>
        <a:noFill/>
        <a:ln w="25400">
          <a:noFill/>
        </a:ln>
      </c:spPr>
    </c:plotArea>
    <c:legend>
      <c:legendPos val="r"/>
      <c:layout>
        <c:manualLayout>
          <c:xMode val="edge"/>
          <c:yMode val="edge"/>
          <c:x val="8.8026326839854424E-2"/>
          <c:y val="0.50627340690552691"/>
          <c:w val="7.6391440653251652E-2"/>
          <c:h val="0.1264749112243323"/>
        </c:manualLayout>
      </c:layout>
      <c:overlay val="0"/>
      <c:txPr>
        <a:bodyPr/>
        <a:lstStyle/>
        <a:p>
          <a:pPr>
            <a:defRPr sz="1400" b="0" i="0" u="none" strike="noStrike" baseline="0">
              <a:solidFill>
                <a:srgbClr val="333333"/>
              </a:solidFill>
              <a:latin typeface="Calibri"/>
              <a:ea typeface="Calibri"/>
              <a:cs typeface="Calibri"/>
            </a:defRPr>
          </a:pPr>
          <a:endParaRPr lang="en-US"/>
        </a:p>
      </c:txPr>
    </c:legend>
    <c:plotVisOnly val="1"/>
    <c:dispBlanksAs val="zero"/>
    <c:showDLblsOverMax val="0"/>
  </c:chart>
  <c:spPr>
    <a:noFill/>
    <a:ln w="3175">
      <a:noFill/>
      <a:prstDash val="solid"/>
    </a:ln>
  </c:spPr>
  <c:txPr>
    <a:bodyPr/>
    <a:lstStyle/>
    <a:p>
      <a:pPr>
        <a:defRPr sz="1000" b="0" i="0" u="none" strike="noStrike" baseline="0">
          <a:solidFill>
            <a:srgbClr val="333333"/>
          </a:solidFill>
          <a:latin typeface="Calibri"/>
          <a:ea typeface="Calibri"/>
          <a:cs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5.5060929883764535E-2"/>
          <c:y val="0.25098718542535126"/>
          <c:w val="0.91520785906071211"/>
          <c:h val="0.667669751719694"/>
        </c:manualLayout>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6350" cap="flat" cmpd="sng" algn="ctr">
                      <a:solidFill>
                        <a:schemeClr val="tx1"/>
                      </a:solidFill>
                      <a:prstDash val="solid"/>
                      <a:round/>
                    </a:ln>
                    <a:effectLst/>
                  </c:spPr>
                </c15:leaderLines>
              </c:ext>
            </c:extLst>
          </c:dLbls>
          <c:cat>
            <c:numRef>
              <c:f>'Question 11'!$A$4</c:f>
              <c:numCache>
                <c:formatCode>General</c:formatCode>
                <c:ptCount val="1"/>
              </c:numCache>
            </c:numRef>
          </c:cat>
          <c:val>
            <c:numRef>
              <c:f>'Question 11'!$H$4</c:f>
              <c:numCache>
                <c:formatCode>0.00</c:formatCode>
                <c:ptCount val="1"/>
                <c:pt idx="0">
                  <c:v>3.72</c:v>
                </c:pt>
              </c:numCache>
            </c:numRef>
          </c:val>
        </c:ser>
        <c:dLbls>
          <c:showLegendKey val="0"/>
          <c:showVal val="0"/>
          <c:showCatName val="0"/>
          <c:showSerName val="0"/>
          <c:showPercent val="0"/>
          <c:showBubbleSize val="0"/>
        </c:dLbls>
        <c:gapWidth val="150"/>
        <c:axId val="130828928"/>
        <c:axId val="130829320"/>
      </c:barChart>
      <c:catAx>
        <c:axId val="130828928"/>
        <c:scaling>
          <c:orientation val="minMax"/>
        </c:scaling>
        <c:delete val="0"/>
        <c:axPos val="l"/>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000" b="0" i="0" u="none" strike="noStrike" kern="1200" baseline="0">
                <a:solidFill>
                  <a:srgbClr val="333333"/>
                </a:solidFill>
                <a:latin typeface="Calibri"/>
                <a:ea typeface="Calibri"/>
                <a:cs typeface="Calibri"/>
              </a:defRPr>
            </a:pPr>
            <a:endParaRPr lang="en-US"/>
          </a:p>
        </c:txPr>
        <c:crossAx val="130829320"/>
        <c:crosses val="autoZero"/>
        <c:auto val="1"/>
        <c:lblAlgn val="ctr"/>
        <c:lblOffset val="100"/>
        <c:tickLblSkip val="1"/>
        <c:tickMarkSkip val="1"/>
        <c:noMultiLvlLbl val="0"/>
      </c:catAx>
      <c:valAx>
        <c:axId val="130829320"/>
        <c:scaling>
          <c:orientation val="minMax"/>
          <c:max val="5"/>
        </c:scaling>
        <c:delete val="0"/>
        <c:axPos val="b"/>
        <c:majorGridlines>
          <c:spPr>
            <a:ln w="3175" cap="flat" cmpd="sng" algn="ctr">
              <a:solidFill>
                <a:srgbClr val="808080"/>
              </a:solidFill>
              <a:prstDash val="solid"/>
              <a:round/>
            </a:ln>
            <a:effectLst/>
          </c:spPr>
        </c:majorGridlines>
        <c:numFmt formatCode="0.00"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000" b="0" i="0" u="none" strike="noStrike" kern="1200" baseline="0">
                <a:solidFill>
                  <a:srgbClr val="333333"/>
                </a:solidFill>
                <a:latin typeface="Calibri"/>
                <a:ea typeface="Calibri"/>
                <a:cs typeface="Calibri"/>
              </a:defRPr>
            </a:pPr>
            <a:endParaRPr lang="en-US"/>
          </a:p>
        </c:txPr>
        <c:crossAx val="130828928"/>
        <c:crossesAt val="1"/>
        <c:crossBetween val="between"/>
        <c:majorUnit val="1"/>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0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216123203718572"/>
          <c:y val="0.24706722090067973"/>
          <c:w val="0.3923737645059866"/>
          <c:h val="0.66472847528040024"/>
        </c:manualLayout>
      </c:layout>
      <c:pieChart>
        <c:varyColors val="1"/>
        <c:ser>
          <c:idx val="0"/>
          <c:order val="0"/>
          <c:dPt>
            <c:idx val="0"/>
            <c:bubble3D val="0"/>
          </c:dPt>
          <c:dPt>
            <c:idx val="1"/>
            <c:bubble3D val="0"/>
          </c:dPt>
          <c:dLbls>
            <c:dLbl>
              <c:idx val="1"/>
              <c:spPr>
                <a:noFill/>
                <a:ln>
                  <a:noFill/>
                </a:ln>
                <a:effectLst/>
              </c:spPr>
              <c:txPr>
                <a:bodyPr wrap="square" lIns="38100" tIns="19050" rIns="38100" bIns="19050" anchor="ctr">
                  <a:spAutoFit/>
                </a:bodyPr>
                <a:lstStyle/>
                <a:p>
                  <a:pPr>
                    <a:defRPr sz="1200" b="1">
                      <a:solidFill>
                        <a:schemeClr val="bg1"/>
                      </a:solidFill>
                    </a:defRPr>
                  </a:pPr>
                  <a:endParaRPr lang="en-US"/>
                </a:p>
              </c:txPr>
              <c:showLegendKey val="0"/>
              <c:showVal val="1"/>
              <c:showCatName val="0"/>
              <c:showSerName val="0"/>
              <c:showPercent val="0"/>
              <c:showBubbleSize val="0"/>
            </c:dLbl>
            <c:spPr>
              <a:noFill/>
              <a:ln>
                <a:noFill/>
              </a:ln>
              <a:effectLst/>
            </c:spPr>
            <c:txPr>
              <a:bodyPr wrap="square" lIns="38100" tIns="19050" rIns="38100" bIns="19050" anchor="ctr">
                <a:spAutoFit/>
              </a:bodyPr>
              <a:lstStyle/>
              <a:p>
                <a:pPr>
                  <a:defRPr sz="1200" b="1"/>
                </a:pPr>
                <a:endParaRPr lang="en-US"/>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'Question 12'!$A$4:$A$5</c:f>
              <c:strCache>
                <c:ptCount val="2"/>
                <c:pt idx="0">
                  <c:v>Yes</c:v>
                </c:pt>
                <c:pt idx="1">
                  <c:v>No</c:v>
                </c:pt>
              </c:strCache>
            </c:strRef>
          </c:cat>
          <c:val>
            <c:numRef>
              <c:f>'Question 12'!$C$4:$C$5</c:f>
              <c:numCache>
                <c:formatCode>0.0%</c:formatCode>
                <c:ptCount val="2"/>
                <c:pt idx="0">
                  <c:v>0.08</c:v>
                </c:pt>
                <c:pt idx="1">
                  <c:v>0.92</c:v>
                </c:pt>
              </c:numCache>
            </c:numRef>
          </c:val>
        </c:ser>
        <c:dLbls>
          <c:showLegendKey val="0"/>
          <c:showVal val="0"/>
          <c:showCatName val="0"/>
          <c:showSerName val="0"/>
          <c:showPercent val="0"/>
          <c:showBubbleSize val="0"/>
          <c:showLeaderLines val="1"/>
        </c:dLbls>
        <c:firstSliceAng val="0"/>
      </c:pieChart>
      <c:spPr>
        <a:noFill/>
        <a:ln w="25400">
          <a:noFill/>
        </a:ln>
      </c:spPr>
    </c:plotArea>
    <c:legend>
      <c:legendPos val="r"/>
      <c:layout>
        <c:manualLayout>
          <c:xMode val="edge"/>
          <c:yMode val="edge"/>
          <c:x val="0.90975156751239428"/>
          <c:y val="0.51766465956461327"/>
          <c:w val="7.6391440653251652E-2"/>
          <c:h val="0.1264749112243323"/>
        </c:manualLayout>
      </c:layout>
      <c:overlay val="0"/>
      <c:txPr>
        <a:bodyPr/>
        <a:lstStyle/>
        <a:p>
          <a:pPr>
            <a:defRPr sz="1200" b="0" i="0" u="none" strike="noStrike" baseline="0">
              <a:solidFill>
                <a:srgbClr val="333333"/>
              </a:solidFill>
              <a:latin typeface="Calibri"/>
              <a:ea typeface="Calibri"/>
              <a:cs typeface="Calibri"/>
            </a:defRPr>
          </a:pPr>
          <a:endParaRPr lang="en-US"/>
        </a:p>
      </c:txPr>
    </c:legend>
    <c:plotVisOnly val="1"/>
    <c:dispBlanksAs val="zero"/>
    <c:showDLblsOverMax val="0"/>
  </c:chart>
  <c:spPr>
    <a:noFill/>
    <a:ln w="3175">
      <a:noFill/>
      <a:prstDash val="solid"/>
    </a:ln>
  </c:spPr>
  <c:txPr>
    <a:bodyPr/>
    <a:lstStyle/>
    <a:p>
      <a:pPr>
        <a:defRPr sz="1000" b="0" i="0" u="none" strike="noStrike" baseline="0">
          <a:solidFill>
            <a:srgbClr val="333333"/>
          </a:solidFill>
          <a:latin typeface="Calibri"/>
          <a:ea typeface="Calibri"/>
          <a:cs typeface="Calibri"/>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25893685768546976"/>
          <c:y val="0.20000679787197884"/>
          <c:w val="0.69942714432282072"/>
          <c:h val="0.667669751719694"/>
        </c:manualLayout>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'Question 13'!$A$4:$A$7</c:f>
              <c:strCache>
                <c:ptCount val="4"/>
                <c:pt idx="0">
                  <c:v>Neighborhood watch</c:v>
                </c:pt>
                <c:pt idx="1">
                  <c:v>Citizen Police Academy</c:v>
                </c:pt>
                <c:pt idx="2">
                  <c:v>Permanent Beat Officer Program</c:v>
                </c:pt>
                <c:pt idx="3">
                  <c:v>Community Radio Watch</c:v>
                </c:pt>
              </c:strCache>
            </c:strRef>
          </c:cat>
          <c:val>
            <c:numRef>
              <c:f>'Question 13'!$H$4:$H$7</c:f>
              <c:numCache>
                <c:formatCode>0.00</c:formatCode>
                <c:ptCount val="4"/>
                <c:pt idx="0">
                  <c:v>3.64</c:v>
                </c:pt>
                <c:pt idx="1">
                  <c:v>2.88</c:v>
                </c:pt>
                <c:pt idx="2">
                  <c:v>3.01</c:v>
                </c:pt>
                <c:pt idx="3">
                  <c:v>3.11</c:v>
                </c:pt>
              </c:numCache>
            </c:numRef>
          </c:val>
        </c:ser>
        <c:dLbls>
          <c:showLegendKey val="0"/>
          <c:showVal val="0"/>
          <c:showCatName val="0"/>
          <c:showSerName val="0"/>
          <c:showPercent val="0"/>
          <c:showBubbleSize val="0"/>
        </c:dLbls>
        <c:gapWidth val="150"/>
        <c:axId val="197661224"/>
        <c:axId val="197661616"/>
      </c:barChart>
      <c:catAx>
        <c:axId val="197661224"/>
        <c:scaling>
          <c:orientation val="minMax"/>
        </c:scaling>
        <c:delete val="0"/>
        <c:axPos val="l"/>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97661616"/>
        <c:crosses val="autoZero"/>
        <c:auto val="1"/>
        <c:lblAlgn val="ctr"/>
        <c:lblOffset val="100"/>
        <c:tickLblSkip val="1"/>
        <c:tickMarkSkip val="1"/>
        <c:noMultiLvlLbl val="0"/>
      </c:catAx>
      <c:valAx>
        <c:axId val="197661616"/>
        <c:scaling>
          <c:orientation val="minMax"/>
          <c:max val="5"/>
        </c:scaling>
        <c:delete val="0"/>
        <c:axPos val="b"/>
        <c:majorGridlines>
          <c:spPr>
            <a:ln w="3175" cap="flat" cmpd="sng" algn="ctr">
              <a:solidFill>
                <a:srgbClr val="808080"/>
              </a:solidFill>
              <a:prstDash val="solid"/>
              <a:round/>
            </a:ln>
            <a:effectLst/>
          </c:spPr>
        </c:majorGridlines>
        <c:numFmt formatCode="0.00"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97661224"/>
        <c:crossesAt val="1"/>
        <c:crossBetween val="between"/>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0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29972548041649616"/>
          <c:y val="0.25000849733997355"/>
          <c:w val="0.66053245684204132"/>
          <c:h val="0.6176680522516993"/>
        </c:manualLayout>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6350" cap="flat" cmpd="sng" algn="ctr">
                      <a:solidFill>
                        <a:schemeClr val="tx1"/>
                      </a:solidFill>
                      <a:prstDash val="solid"/>
                      <a:round/>
                    </a:ln>
                    <a:effectLst/>
                  </c:spPr>
                </c15:leaderLines>
              </c:ext>
            </c:extLst>
          </c:dLbls>
          <c:cat>
            <c:strRef>
              <c:f>'Question 14'!$A$4:$A$10</c:f>
              <c:strCache>
                <c:ptCount val="7"/>
                <c:pt idx="0">
                  <c:v>Carbon monoxide investigation</c:v>
                </c:pt>
                <c:pt idx="1">
                  <c:v>Plan review</c:v>
                </c:pt>
                <c:pt idx="2">
                  <c:v>Education program</c:v>
                </c:pt>
                <c:pt idx="3">
                  <c:v>Smoke detector investigation</c:v>
                </c:pt>
                <c:pt idx="4">
                  <c:v>Auto accident</c:v>
                </c:pt>
                <c:pt idx="5">
                  <c:v>Fire response</c:v>
                </c:pt>
                <c:pt idx="6">
                  <c:v>Well-being checks</c:v>
                </c:pt>
              </c:strCache>
            </c:strRef>
          </c:cat>
          <c:val>
            <c:numRef>
              <c:f>'Question 14'!$I$4:$I$10</c:f>
              <c:numCache>
                <c:formatCode>0.00</c:formatCode>
                <c:ptCount val="7"/>
                <c:pt idx="0">
                  <c:v>3.48</c:v>
                </c:pt>
                <c:pt idx="1">
                  <c:v>3.18</c:v>
                </c:pt>
                <c:pt idx="2">
                  <c:v>3.44</c:v>
                </c:pt>
                <c:pt idx="3">
                  <c:v>3.29</c:v>
                </c:pt>
                <c:pt idx="4">
                  <c:v>3.31</c:v>
                </c:pt>
                <c:pt idx="5">
                  <c:v>3.33</c:v>
                </c:pt>
                <c:pt idx="6">
                  <c:v>3.35</c:v>
                </c:pt>
              </c:numCache>
            </c:numRef>
          </c:val>
        </c:ser>
        <c:dLbls>
          <c:showLegendKey val="0"/>
          <c:showVal val="0"/>
          <c:showCatName val="0"/>
          <c:showSerName val="0"/>
          <c:showPercent val="0"/>
          <c:showBubbleSize val="0"/>
        </c:dLbls>
        <c:gapWidth val="150"/>
        <c:axId val="179802696"/>
        <c:axId val="179803088"/>
      </c:barChart>
      <c:catAx>
        <c:axId val="179802696"/>
        <c:scaling>
          <c:orientation val="minMax"/>
        </c:scaling>
        <c:delete val="0"/>
        <c:axPos val="l"/>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9803088"/>
        <c:crosses val="autoZero"/>
        <c:auto val="1"/>
        <c:lblAlgn val="ctr"/>
        <c:lblOffset val="100"/>
        <c:tickLblSkip val="1"/>
        <c:tickMarkSkip val="1"/>
        <c:noMultiLvlLbl val="0"/>
      </c:catAx>
      <c:valAx>
        <c:axId val="179803088"/>
        <c:scaling>
          <c:orientation val="minMax"/>
          <c:max val="5"/>
        </c:scaling>
        <c:delete val="0"/>
        <c:axPos val="b"/>
        <c:majorGridlines>
          <c:spPr>
            <a:ln w="3175" cap="flat" cmpd="sng" algn="ctr">
              <a:solidFill>
                <a:srgbClr val="808080"/>
              </a:solidFill>
              <a:prstDash val="solid"/>
              <a:round/>
            </a:ln>
            <a:effectLst/>
          </c:spPr>
        </c:majorGridlines>
        <c:numFmt formatCode="0.00"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9802696"/>
        <c:crossesAt val="1"/>
        <c:crossBetween val="between"/>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0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13778849099715701"/>
          <c:y val="0.20000679787197884"/>
          <c:w val="0.82246944626138052"/>
          <c:h val="0.667669751719694"/>
        </c:manualLayout>
      </c:layout>
      <c:barChart>
        <c:barDir val="bar"/>
        <c:grouping val="clustered"/>
        <c:varyColors val="0"/>
        <c:ser>
          <c:idx val="0"/>
          <c:order val="0"/>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6350" cap="flat" cmpd="sng" algn="ctr">
                      <a:solidFill>
                        <a:schemeClr val="tx1"/>
                      </a:solidFill>
                      <a:prstDash val="solid"/>
                      <a:round/>
                    </a:ln>
                    <a:effectLst/>
                  </c:spPr>
                </c15:leaderLines>
              </c:ext>
            </c:extLst>
          </c:dLbls>
          <c:cat>
            <c:strRef>
              <c:f>'Question 15'!$A$4:$A$6</c:f>
              <c:strCache>
                <c:ptCount val="3"/>
                <c:pt idx="0">
                  <c:v>Cleanliness</c:v>
                </c:pt>
                <c:pt idx="1">
                  <c:v>Parking</c:v>
                </c:pt>
                <c:pt idx="2">
                  <c:v>Safety</c:v>
                </c:pt>
              </c:strCache>
            </c:strRef>
          </c:cat>
          <c:val>
            <c:numRef>
              <c:f>'Question 15'!$I$4:$I$6</c:f>
              <c:numCache>
                <c:formatCode>0.00</c:formatCode>
                <c:ptCount val="3"/>
                <c:pt idx="0">
                  <c:v>3.83</c:v>
                </c:pt>
                <c:pt idx="1">
                  <c:v>3.31</c:v>
                </c:pt>
                <c:pt idx="2">
                  <c:v>4.09</c:v>
                </c:pt>
              </c:numCache>
            </c:numRef>
          </c:val>
        </c:ser>
        <c:dLbls>
          <c:showLegendKey val="0"/>
          <c:showVal val="0"/>
          <c:showCatName val="0"/>
          <c:showSerName val="0"/>
          <c:showPercent val="0"/>
          <c:showBubbleSize val="0"/>
        </c:dLbls>
        <c:gapWidth val="150"/>
        <c:axId val="179803872"/>
        <c:axId val="179804264"/>
      </c:barChart>
      <c:catAx>
        <c:axId val="179803872"/>
        <c:scaling>
          <c:orientation val="minMax"/>
        </c:scaling>
        <c:delete val="0"/>
        <c:axPos val="l"/>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9804264"/>
        <c:crosses val="autoZero"/>
        <c:auto val="1"/>
        <c:lblAlgn val="ctr"/>
        <c:lblOffset val="100"/>
        <c:tickLblSkip val="1"/>
        <c:tickMarkSkip val="1"/>
        <c:noMultiLvlLbl val="0"/>
      </c:catAx>
      <c:valAx>
        <c:axId val="179804264"/>
        <c:scaling>
          <c:orientation val="minMax"/>
          <c:max val="5"/>
        </c:scaling>
        <c:delete val="0"/>
        <c:axPos val="b"/>
        <c:majorGridlines>
          <c:spPr>
            <a:ln w="3175" cap="flat" cmpd="sng" algn="ctr">
              <a:solidFill>
                <a:srgbClr val="808080"/>
              </a:solidFill>
              <a:prstDash val="solid"/>
              <a:round/>
            </a:ln>
            <a:effectLst/>
          </c:spPr>
        </c:majorGridlines>
        <c:numFmt formatCode="0.00"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9803872"/>
        <c:crossesAt val="1"/>
        <c:crossBetween val="between"/>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0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10937852727379273"/>
          <c:y val="0.2323608387042107"/>
          <c:w val="0.86634738269242173"/>
          <c:h val="0.48531061248347807"/>
        </c:manualLayout>
      </c:layout>
      <c:barChart>
        <c:barDir val="col"/>
        <c:grouping val="clustered"/>
        <c:varyColors val="0"/>
        <c:ser>
          <c:idx val="0"/>
          <c:order val="0"/>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6350" cap="flat" cmpd="sng" algn="ctr">
                      <a:solidFill>
                        <a:schemeClr val="tx1"/>
                      </a:solidFill>
                      <a:prstDash val="solid"/>
                      <a:round/>
                    </a:ln>
                    <a:effectLst/>
                  </c:spPr>
                </c15:leaderLines>
              </c:ext>
            </c:extLst>
          </c:dLbls>
          <c:cat>
            <c:strRef>
              <c:f>'Question 16'!$A$4:$A$10</c:f>
              <c:strCache>
                <c:ptCount val="7"/>
                <c:pt idx="0">
                  <c:v>City website</c:v>
                </c:pt>
                <c:pt idx="1">
                  <c:v>Online via the Lincoln Daily News</c:v>
                </c:pt>
                <c:pt idx="2">
                  <c:v>Online via the New Herald News</c:v>
                </c:pt>
                <c:pt idx="3">
                  <c:v>Public Access Channel (Ch. 5)</c:v>
                </c:pt>
                <c:pt idx="4">
                  <c:v>Lincoln Courier</c:v>
                </c:pt>
                <c:pt idx="5">
                  <c:v>Word of mouth</c:v>
                </c:pt>
                <c:pt idx="6">
                  <c:v>Other (please specify)</c:v>
                </c:pt>
              </c:strCache>
            </c:strRef>
          </c:cat>
          <c:val>
            <c:numRef>
              <c:f>'Question 16'!$C$4:$C$10</c:f>
              <c:numCache>
                <c:formatCode>0.0%</c:formatCode>
                <c:ptCount val="7"/>
                <c:pt idx="0">
                  <c:v>8.900000000000001E-2</c:v>
                </c:pt>
                <c:pt idx="1">
                  <c:v>0.67700000000000005</c:v>
                </c:pt>
                <c:pt idx="2">
                  <c:v>0.41799999999999998</c:v>
                </c:pt>
                <c:pt idx="3">
                  <c:v>4.5999999999999999E-2</c:v>
                </c:pt>
                <c:pt idx="4">
                  <c:v>0.40799999999999997</c:v>
                </c:pt>
                <c:pt idx="5">
                  <c:v>0.70400000000000007</c:v>
                </c:pt>
                <c:pt idx="6">
                  <c:v>0.11</c:v>
                </c:pt>
              </c:numCache>
            </c:numRef>
          </c:val>
        </c:ser>
        <c:dLbls>
          <c:showLegendKey val="0"/>
          <c:showVal val="0"/>
          <c:showCatName val="0"/>
          <c:showSerName val="0"/>
          <c:showPercent val="0"/>
          <c:showBubbleSize val="0"/>
        </c:dLbls>
        <c:gapWidth val="150"/>
        <c:axId val="179805048"/>
        <c:axId val="179805440"/>
      </c:barChart>
      <c:catAx>
        <c:axId val="179805048"/>
        <c:scaling>
          <c:orientation val="minMax"/>
        </c:scaling>
        <c:delete val="0"/>
        <c:axPos val="b"/>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9805440"/>
        <c:crosses val="autoZero"/>
        <c:auto val="1"/>
        <c:lblAlgn val="ctr"/>
        <c:lblOffset val="100"/>
        <c:tickLblSkip val="1"/>
        <c:tickMarkSkip val="1"/>
        <c:noMultiLvlLbl val="0"/>
      </c:catAx>
      <c:valAx>
        <c:axId val="179805440"/>
        <c:scaling>
          <c:orientation val="minMax"/>
        </c:scaling>
        <c:delete val="0"/>
        <c:axPos val="l"/>
        <c:majorGridlines>
          <c:spPr>
            <a:ln w="3175" cap="flat" cmpd="sng" algn="ctr">
              <a:solidFill>
                <a:srgbClr val="808080"/>
              </a:solidFill>
              <a:prstDash val="solid"/>
              <a:round/>
            </a:ln>
            <a:effectLst/>
          </c:spPr>
        </c:majorGridlines>
        <c:numFmt formatCode="0%" sourceLinked="0"/>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9805048"/>
        <c:crossesAt val="1"/>
        <c:crossBetween val="between"/>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0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216123203718572"/>
          <c:y val="0.24706722090067973"/>
          <c:w val="0.3923737645059866"/>
          <c:h val="0.66472847528040024"/>
        </c:manualLayout>
      </c:layout>
      <c:pieChart>
        <c:varyColors val="1"/>
        <c:ser>
          <c:idx val="0"/>
          <c:order val="0"/>
          <c:dPt>
            <c:idx val="0"/>
            <c:bubble3D val="0"/>
          </c:dPt>
          <c:dPt>
            <c:idx val="1"/>
            <c:bubble3D val="0"/>
          </c:dPt>
          <c:dLbls>
            <c:dLbl>
              <c:idx val="1"/>
              <c:spPr>
                <a:noFill/>
                <a:ln w="25400">
                  <a:noFill/>
                </a:ln>
              </c:spPr>
              <c:txPr>
                <a:bodyPr/>
                <a:lstStyle/>
                <a:p>
                  <a:pPr>
                    <a:defRPr>
                      <a:solidFill>
                        <a:schemeClr val="bg1"/>
                      </a:solidFill>
                    </a:defRPr>
                  </a:pPr>
                  <a:endParaRPr lang="en-US"/>
                </a:p>
              </c:txPr>
              <c:showLegendKey val="0"/>
              <c:showVal val="1"/>
              <c:showCatName val="0"/>
              <c:showSerName val="0"/>
              <c:showPercent val="0"/>
              <c:showBubbleSize val="0"/>
            </c:dLbl>
            <c:spPr>
              <a:noFill/>
              <a:ln w="25400">
                <a:noFill/>
              </a:ln>
            </c:sp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'Question 17'!$A$4:$A$5</c:f>
              <c:strCache>
                <c:ptCount val="2"/>
                <c:pt idx="0">
                  <c:v>Yes</c:v>
                </c:pt>
                <c:pt idx="1">
                  <c:v>No</c:v>
                </c:pt>
              </c:strCache>
            </c:strRef>
          </c:cat>
          <c:val>
            <c:numRef>
              <c:f>'Question 17'!$C$4:$C$5</c:f>
              <c:numCache>
                <c:formatCode>0.0%</c:formatCode>
                <c:ptCount val="2"/>
                <c:pt idx="0">
                  <c:v>0.32100000000000001</c:v>
                </c:pt>
                <c:pt idx="1">
                  <c:v>0.67900000000000005</c:v>
                </c:pt>
              </c:numCache>
            </c:numRef>
          </c:val>
        </c:ser>
        <c:dLbls>
          <c:showLegendKey val="0"/>
          <c:showVal val="0"/>
          <c:showCatName val="0"/>
          <c:showSerName val="0"/>
          <c:showPercent val="0"/>
          <c:showBubbleSize val="0"/>
          <c:showLeaderLines val="1"/>
        </c:dLbls>
        <c:firstSliceAng val="0"/>
      </c:pieChart>
      <c:spPr>
        <a:noFill/>
        <a:ln w="25400">
          <a:noFill/>
        </a:ln>
      </c:spPr>
    </c:plotArea>
    <c:legend>
      <c:legendPos val="r"/>
      <c:layout>
        <c:manualLayout>
          <c:xMode val="edge"/>
          <c:yMode val="edge"/>
          <c:x val="7.1788604549431284E-2"/>
          <c:y val="0.46668426740775049"/>
          <c:w val="7.6391440653251652E-2"/>
          <c:h val="0.1264749112243323"/>
        </c:manualLayout>
      </c:layout>
      <c:overlay val="0"/>
      <c:txPr>
        <a:bodyPr/>
        <a:lstStyle/>
        <a:p>
          <a:pPr>
            <a:defRPr b="0"/>
          </a:pPr>
          <a:endParaRPr lang="en-US"/>
        </a:p>
      </c:txPr>
    </c:legend>
    <c:plotVisOnly val="1"/>
    <c:dispBlanksAs val="zero"/>
    <c:showDLblsOverMax val="0"/>
  </c:chart>
  <c:spPr>
    <a:noFill/>
    <a:ln w="3175">
      <a:noFill/>
      <a:prstDash val="solid"/>
    </a:ln>
  </c:spPr>
  <c:txPr>
    <a:bodyPr/>
    <a:lstStyle/>
    <a:p>
      <a:pPr>
        <a:defRPr sz="1200" b="1" i="0" u="none" strike="noStrike" baseline="0">
          <a:solidFill>
            <a:srgbClr val="333333"/>
          </a:solidFill>
          <a:latin typeface="Calibri"/>
          <a:ea typeface="Calibri"/>
          <a:cs typeface="Calibri"/>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216123203718572"/>
          <c:y val="0.24706722090067973"/>
          <c:w val="0.3923737645059866"/>
          <c:h val="0.66472847528040024"/>
        </c:manualLayout>
      </c:layout>
      <c:pieChart>
        <c:varyColors val="1"/>
        <c:ser>
          <c:idx val="0"/>
          <c:order val="0"/>
          <c:dPt>
            <c:idx val="0"/>
            <c:bubble3D val="0"/>
          </c:dPt>
          <c:dPt>
            <c:idx val="1"/>
            <c:bubble3D val="0"/>
          </c:dPt>
          <c:dLbls>
            <c:dLbl>
              <c:idx val="0"/>
              <c:spPr>
                <a:noFill/>
                <a:ln w="25400">
                  <a:noFill/>
                </a:ln>
              </c:spPr>
              <c:txPr>
                <a:bodyPr/>
                <a:lstStyle/>
                <a:p>
                  <a:pPr>
                    <a:defRPr b="1">
                      <a:solidFill>
                        <a:schemeClr val="bg1"/>
                      </a:solidFill>
                    </a:defRPr>
                  </a:pPr>
                  <a:endParaRPr lang="en-US"/>
                </a:p>
              </c:txPr>
              <c:showLegendKey val="0"/>
              <c:showVal val="1"/>
              <c:showCatName val="0"/>
              <c:showSerName val="0"/>
              <c:showPercent val="0"/>
              <c:showBubbleSize val="0"/>
            </c:dLbl>
            <c:dLbl>
              <c:idx val="1"/>
              <c:spPr>
                <a:noFill/>
                <a:ln w="25400">
                  <a:noFill/>
                </a:ln>
              </c:spPr>
              <c:txPr>
                <a:bodyPr/>
                <a:lstStyle/>
                <a:p>
                  <a:pPr>
                    <a:defRPr b="1"/>
                  </a:pPr>
                  <a:endParaRPr lang="en-US"/>
                </a:p>
              </c:txPr>
              <c:showLegendKey val="0"/>
              <c:showVal val="1"/>
              <c:showCatName val="0"/>
              <c:showSerName val="0"/>
              <c:showPercent val="0"/>
              <c:showBubbleSize val="0"/>
            </c:dLbl>
            <c:spPr>
              <a:noFill/>
              <a:ln w="25400">
                <a:noFill/>
              </a:ln>
            </c:spPr>
            <c:showLegendKey val="0"/>
            <c:showVal val="1"/>
            <c:showCatName val="0"/>
            <c:showSerName val="0"/>
            <c:showPercent val="0"/>
            <c:showBubbleSize val="0"/>
            <c:showLeaderLines val="1"/>
            <c:extLst>
              <c:ext xmlns:c15="http://schemas.microsoft.com/office/drawing/2012/chart" uri="{CE6537A1-D6FC-4f65-9D91-7224C49458BB}"/>
            </c:extLst>
          </c:dLbls>
          <c:cat>
            <c:strRef>
              <c:f>'Question 18'!$A$4:$A$5</c:f>
              <c:strCache>
                <c:ptCount val="2"/>
                <c:pt idx="0">
                  <c:v>Yes</c:v>
                </c:pt>
                <c:pt idx="1">
                  <c:v>No</c:v>
                </c:pt>
              </c:strCache>
            </c:strRef>
          </c:cat>
          <c:val>
            <c:numRef>
              <c:f>'Question 18'!$C$4:$C$5</c:f>
              <c:numCache>
                <c:formatCode>0.0%</c:formatCode>
                <c:ptCount val="2"/>
                <c:pt idx="0">
                  <c:v>0.60599999999999998</c:v>
                </c:pt>
                <c:pt idx="1">
                  <c:v>0.39399999999999996</c:v>
                </c:pt>
              </c:numCache>
            </c:numRef>
          </c:val>
        </c:ser>
        <c:dLbls>
          <c:showLegendKey val="0"/>
          <c:showVal val="0"/>
          <c:showCatName val="0"/>
          <c:showSerName val="0"/>
          <c:showPercent val="0"/>
          <c:showBubbleSize val="0"/>
          <c:showLeaderLines val="1"/>
        </c:dLbls>
        <c:firstSliceAng val="0"/>
      </c:pieChart>
      <c:spPr>
        <a:noFill/>
        <a:ln w="25400">
          <a:noFill/>
        </a:ln>
      </c:spPr>
    </c:plotArea>
    <c:legend>
      <c:legendPos val="r"/>
      <c:layout>
        <c:manualLayout>
          <c:xMode val="edge"/>
          <c:yMode val="edge"/>
          <c:x val="0.90975156751239428"/>
          <c:y val="0.51766465956461327"/>
          <c:w val="7.6391440653251652E-2"/>
          <c:h val="0.1264749112243323"/>
        </c:manualLayout>
      </c:layout>
      <c:overlay val="0"/>
    </c:legend>
    <c:plotVisOnly val="1"/>
    <c:dispBlanksAs val="zero"/>
    <c:showDLblsOverMax val="0"/>
  </c:chart>
  <c:spPr>
    <a:noFill/>
    <a:ln w="3175">
      <a:noFill/>
      <a:prstDash val="solid"/>
    </a:ln>
  </c:spPr>
  <c:txPr>
    <a:bodyPr/>
    <a:lstStyle/>
    <a:p>
      <a:pPr>
        <a:defRPr sz="1200" b="0" i="0" u="none" strike="noStrike" baseline="0">
          <a:solidFill>
            <a:srgbClr val="333333"/>
          </a:solidFill>
          <a:latin typeface="Calibri"/>
          <a:ea typeface="Calibri"/>
          <a:cs typeface="Calibri"/>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10937852727379273"/>
          <c:y val="0.2323608387042107"/>
          <c:w val="0.86634738269242173"/>
          <c:h val="0.44413274233336475"/>
        </c:manualLayout>
      </c:layout>
      <c:barChart>
        <c:barDir val="col"/>
        <c:grouping val="clustered"/>
        <c:varyColors val="0"/>
        <c:ser>
          <c:idx val="0"/>
          <c:order val="0"/>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'Question 19'!$A$4:$A$11</c:f>
              <c:strCache>
                <c:ptCount val="8"/>
                <c:pt idx="0">
                  <c:v>Parades</c:v>
                </c:pt>
                <c:pt idx="1">
                  <c:v>Holiday festivals (e.g.,  4th of July fireworks, Fall festivals, Christmas celebrations)</c:v>
                </c:pt>
                <c:pt idx="2">
                  <c:v>Music festivals</c:v>
                </c:pt>
                <c:pt idx="3">
                  <c:v>Food and drink festivals</c:v>
                </c:pt>
                <c:pt idx="4">
                  <c:v>Movies on the square</c:v>
                </c:pt>
                <c:pt idx="5">
                  <c:v>Historical reenactments</c:v>
                </c:pt>
                <c:pt idx="6">
                  <c:v>Art fairs</c:v>
                </c:pt>
                <c:pt idx="7">
                  <c:v>None</c:v>
                </c:pt>
              </c:strCache>
            </c:strRef>
          </c:cat>
          <c:val>
            <c:numRef>
              <c:f>'Question 19'!$C$4:$C$11</c:f>
              <c:numCache>
                <c:formatCode>0.0%</c:formatCode>
                <c:ptCount val="8"/>
                <c:pt idx="0">
                  <c:v>0.50900000000000001</c:v>
                </c:pt>
                <c:pt idx="1">
                  <c:v>0.76</c:v>
                </c:pt>
                <c:pt idx="2">
                  <c:v>0.67799999999999994</c:v>
                </c:pt>
                <c:pt idx="3">
                  <c:v>0.70799999999999996</c:v>
                </c:pt>
                <c:pt idx="4">
                  <c:v>0.47600000000000003</c:v>
                </c:pt>
                <c:pt idx="5">
                  <c:v>0.38200000000000001</c:v>
                </c:pt>
                <c:pt idx="6">
                  <c:v>0.60399999999999998</c:v>
                </c:pt>
                <c:pt idx="7">
                  <c:v>4.9000000000000002E-2</c:v>
                </c:pt>
              </c:numCache>
            </c:numRef>
          </c:val>
        </c:ser>
        <c:dLbls>
          <c:showLegendKey val="0"/>
          <c:showVal val="0"/>
          <c:showCatName val="0"/>
          <c:showSerName val="0"/>
          <c:showPercent val="0"/>
          <c:showBubbleSize val="0"/>
        </c:dLbls>
        <c:gapWidth val="150"/>
        <c:axId val="180180000"/>
        <c:axId val="180180392"/>
      </c:barChart>
      <c:catAx>
        <c:axId val="180180000"/>
        <c:scaling>
          <c:orientation val="minMax"/>
        </c:scaling>
        <c:delete val="0"/>
        <c:axPos val="b"/>
        <c:numFmt formatCode="General" sourceLinked="1"/>
        <c:majorTickMark val="out"/>
        <c:minorTickMark val="none"/>
        <c:tickLblPos val="nextTo"/>
        <c:spPr>
          <a:noFill/>
          <a:ln w="3175" cap="flat" cmpd="sng" algn="ctr">
            <a:solidFill>
              <a:srgbClr val="808080"/>
            </a:solidFill>
            <a:prstDash val="solid"/>
            <a:round/>
          </a:ln>
          <a:effectLst/>
        </c:spPr>
        <c:txPr>
          <a:bodyPr rot="-540000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80180392"/>
        <c:crosses val="autoZero"/>
        <c:auto val="1"/>
        <c:lblAlgn val="ctr"/>
        <c:lblOffset val="100"/>
        <c:tickMarkSkip val="1"/>
        <c:noMultiLvlLbl val="0"/>
      </c:catAx>
      <c:valAx>
        <c:axId val="180180392"/>
        <c:scaling>
          <c:orientation val="minMax"/>
        </c:scaling>
        <c:delete val="0"/>
        <c:axPos val="l"/>
        <c:majorGridlines>
          <c:spPr>
            <a:ln w="3175" cap="flat" cmpd="sng" algn="ctr">
              <a:solidFill>
                <a:srgbClr val="808080"/>
              </a:solidFill>
              <a:prstDash val="solid"/>
              <a:round/>
            </a:ln>
            <a:effectLst/>
          </c:spPr>
        </c:majorGridlines>
        <c:numFmt formatCode="0%" sourceLinked="0"/>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80180000"/>
        <c:crossesAt val="1"/>
        <c:crossBetween val="between"/>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2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0937852727379273"/>
          <c:y val="0.18235913923621599"/>
          <c:w val="0.86634738269242173"/>
          <c:h val="0.63531571088746219"/>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6350" cap="flat" cmpd="sng" algn="ctr">
                      <a:solidFill>
                        <a:schemeClr val="tx1"/>
                      </a:solidFill>
                      <a:prstDash val="solid"/>
                      <a:round/>
                    </a:ln>
                    <a:effectLst/>
                  </c:spPr>
                </c15:leaderLines>
              </c:ext>
            </c:extLst>
          </c:dLbls>
          <c:cat>
            <c:strRef>
              <c:f>'Question 20'!$A$4:$A$8</c:f>
              <c:strCache>
                <c:ptCount val="5"/>
                <c:pt idx="0">
                  <c:v>Several times per week</c:v>
                </c:pt>
                <c:pt idx="1">
                  <c:v>Once a week</c:v>
                </c:pt>
                <c:pt idx="2">
                  <c:v>Several times per month</c:v>
                </c:pt>
                <c:pt idx="3">
                  <c:v>Once a month</c:v>
                </c:pt>
                <c:pt idx="4">
                  <c:v>Less than once a month</c:v>
                </c:pt>
              </c:strCache>
            </c:strRef>
          </c:cat>
          <c:val>
            <c:numRef>
              <c:f>'Question 20'!$C$4:$C$8</c:f>
              <c:numCache>
                <c:formatCode>0.0%</c:formatCode>
                <c:ptCount val="5"/>
                <c:pt idx="0">
                  <c:v>0.38299999999999995</c:v>
                </c:pt>
                <c:pt idx="1">
                  <c:v>0.20199999999999999</c:v>
                </c:pt>
                <c:pt idx="2">
                  <c:v>0.22800000000000001</c:v>
                </c:pt>
                <c:pt idx="3">
                  <c:v>0.105</c:v>
                </c:pt>
                <c:pt idx="4">
                  <c:v>8.8000000000000009E-2</c:v>
                </c:pt>
              </c:numCache>
            </c:numRef>
          </c:val>
        </c:ser>
        <c:dLbls>
          <c:showLegendKey val="0"/>
          <c:showVal val="0"/>
          <c:showCatName val="0"/>
          <c:showSerName val="0"/>
          <c:showPercent val="0"/>
          <c:showBubbleSize val="0"/>
        </c:dLbls>
        <c:gapWidth val="150"/>
        <c:axId val="180181176"/>
        <c:axId val="180181568"/>
      </c:barChart>
      <c:catAx>
        <c:axId val="180181176"/>
        <c:scaling>
          <c:orientation val="minMax"/>
        </c:scaling>
        <c:delete val="0"/>
        <c:axPos val="b"/>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80181568"/>
        <c:crosses val="autoZero"/>
        <c:auto val="1"/>
        <c:lblAlgn val="ctr"/>
        <c:lblOffset val="100"/>
        <c:tickLblSkip val="1"/>
        <c:tickMarkSkip val="1"/>
        <c:noMultiLvlLbl val="0"/>
      </c:catAx>
      <c:valAx>
        <c:axId val="180181568"/>
        <c:scaling>
          <c:orientation val="minMax"/>
        </c:scaling>
        <c:delete val="0"/>
        <c:axPos val="l"/>
        <c:majorGridlines>
          <c:spPr>
            <a:ln w="3175" cap="flat" cmpd="sng" algn="ctr">
              <a:solidFill>
                <a:srgbClr val="808080"/>
              </a:solidFill>
              <a:prstDash val="solid"/>
              <a:round/>
            </a:ln>
            <a:effectLst/>
          </c:spPr>
        </c:majorGridlines>
        <c:numFmt formatCode="0%" sourceLinked="0"/>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80181176"/>
        <c:crossesAt val="1"/>
        <c:crossBetween val="between"/>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2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0937852727379273"/>
          <c:y val="0.18235913923621599"/>
          <c:w val="0.86634738269242173"/>
          <c:h val="0.43825018945477717"/>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6350" cap="flat" cmpd="sng" algn="ctr">
                      <a:solidFill>
                        <a:schemeClr val="tx1"/>
                      </a:solidFill>
                      <a:prstDash val="solid"/>
                      <a:round/>
                    </a:ln>
                    <a:effectLst/>
                  </c:spPr>
                </c15:leaderLines>
              </c:ext>
            </c:extLst>
          </c:dLbls>
          <c:cat>
            <c:strRef>
              <c:f>'Question 21'!$A$4:$A$9</c:f>
              <c:strCache>
                <c:ptCount val="6"/>
                <c:pt idx="0">
                  <c:v>Shopping</c:v>
                </c:pt>
                <c:pt idx="1">
                  <c:v>Business services</c:v>
                </c:pt>
                <c:pt idx="2">
                  <c:v>Restaurants/bars</c:v>
                </c:pt>
                <c:pt idx="3">
                  <c:v>Recreational opportunities</c:v>
                </c:pt>
                <c:pt idx="4">
                  <c:v>Logan County Courthouse</c:v>
                </c:pt>
                <c:pt idx="5">
                  <c:v>Heartland Community College</c:v>
                </c:pt>
              </c:strCache>
            </c:strRef>
          </c:cat>
          <c:val>
            <c:numRef>
              <c:f>'Question 21'!$C$4:$C$9</c:f>
              <c:numCache>
                <c:formatCode>0.0%</c:formatCode>
                <c:ptCount val="6"/>
                <c:pt idx="0">
                  <c:v>0.63</c:v>
                </c:pt>
                <c:pt idx="1">
                  <c:v>0.47100000000000003</c:v>
                </c:pt>
                <c:pt idx="2">
                  <c:v>0.74</c:v>
                </c:pt>
                <c:pt idx="3">
                  <c:v>8.5999999999999993E-2</c:v>
                </c:pt>
                <c:pt idx="4">
                  <c:v>0.17600000000000002</c:v>
                </c:pt>
                <c:pt idx="5">
                  <c:v>4.0999999999999995E-2</c:v>
                </c:pt>
              </c:numCache>
            </c:numRef>
          </c:val>
        </c:ser>
        <c:dLbls>
          <c:showLegendKey val="0"/>
          <c:showVal val="0"/>
          <c:showCatName val="0"/>
          <c:showSerName val="0"/>
          <c:showPercent val="0"/>
          <c:showBubbleSize val="0"/>
        </c:dLbls>
        <c:gapWidth val="150"/>
        <c:axId val="180182352"/>
        <c:axId val="178396472"/>
      </c:barChart>
      <c:catAx>
        <c:axId val="180182352"/>
        <c:scaling>
          <c:orientation val="minMax"/>
        </c:scaling>
        <c:delete val="0"/>
        <c:axPos val="b"/>
        <c:numFmt formatCode="General" sourceLinked="1"/>
        <c:majorTickMark val="out"/>
        <c:minorTickMark val="none"/>
        <c:tickLblPos val="nextTo"/>
        <c:spPr>
          <a:noFill/>
          <a:ln w="3175" cap="flat" cmpd="sng" algn="ctr">
            <a:solidFill>
              <a:srgbClr val="808080"/>
            </a:solidFill>
            <a:prstDash val="solid"/>
            <a:round/>
          </a:ln>
          <a:effectLst/>
        </c:spPr>
        <c:txPr>
          <a:bodyPr rot="-540000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8396472"/>
        <c:crosses val="autoZero"/>
        <c:auto val="1"/>
        <c:lblAlgn val="ctr"/>
        <c:lblOffset val="100"/>
        <c:tickMarkSkip val="1"/>
        <c:noMultiLvlLbl val="0"/>
      </c:catAx>
      <c:valAx>
        <c:axId val="178396472"/>
        <c:scaling>
          <c:orientation val="minMax"/>
        </c:scaling>
        <c:delete val="0"/>
        <c:axPos val="l"/>
        <c:majorGridlines>
          <c:spPr>
            <a:ln w="3175" cap="flat" cmpd="sng" algn="ctr">
              <a:solidFill>
                <a:srgbClr val="808080"/>
              </a:solidFill>
              <a:prstDash val="solid"/>
              <a:round/>
            </a:ln>
            <a:effectLst/>
          </c:spPr>
        </c:majorGridlines>
        <c:numFmt formatCode="0%" sourceLinked="0"/>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80182352"/>
        <c:crossesAt val="1"/>
        <c:crossBetween val="between"/>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2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6608314362428485"/>
          <c:y val="0.15000509840398413"/>
          <c:w val="0.59228085838400557"/>
          <c:h val="0.71767145118768871"/>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6350" cap="flat" cmpd="sng" algn="ctr">
                      <a:solidFill>
                        <a:schemeClr val="tx1"/>
                      </a:solidFill>
                      <a:prstDash val="solid"/>
                      <a:round/>
                    </a:ln>
                    <a:effectLst/>
                  </c:spPr>
                </c15:leaderLines>
              </c:ext>
            </c:extLst>
          </c:dLbls>
          <c:cat>
            <c:strRef>
              <c:f>'Question 22'!$A$4:$A$10</c:f>
              <c:strCache>
                <c:ptCount val="7"/>
                <c:pt idx="0">
                  <c:v>Overall cleanliness</c:v>
                </c:pt>
                <c:pt idx="1">
                  <c:v>Street and sidewalk maintenance</c:v>
                </c:pt>
                <c:pt idx="2">
                  <c:v>Convenience of parking</c:v>
                </c:pt>
                <c:pt idx="3">
                  <c:v>Attractiveness of shopping</c:v>
                </c:pt>
                <c:pt idx="4">
                  <c:v>Recreational opportunities</c:v>
                </c:pt>
                <c:pt idx="5">
                  <c:v>Overall safety</c:v>
                </c:pt>
                <c:pt idx="6">
                  <c:v>Overall as an enjoyable place to visit</c:v>
                </c:pt>
              </c:strCache>
            </c:strRef>
          </c:cat>
          <c:val>
            <c:numRef>
              <c:f>'Question 22'!$H$4:$H$10</c:f>
              <c:numCache>
                <c:formatCode>0.00</c:formatCode>
                <c:ptCount val="7"/>
                <c:pt idx="0">
                  <c:v>3.7</c:v>
                </c:pt>
                <c:pt idx="1">
                  <c:v>3.09</c:v>
                </c:pt>
                <c:pt idx="2">
                  <c:v>2.69</c:v>
                </c:pt>
                <c:pt idx="3">
                  <c:v>2.84</c:v>
                </c:pt>
                <c:pt idx="4">
                  <c:v>2.09</c:v>
                </c:pt>
                <c:pt idx="5">
                  <c:v>3.67</c:v>
                </c:pt>
                <c:pt idx="6">
                  <c:v>3.28</c:v>
                </c:pt>
              </c:numCache>
            </c:numRef>
          </c:val>
        </c:ser>
        <c:dLbls>
          <c:showLegendKey val="0"/>
          <c:showVal val="0"/>
          <c:showCatName val="0"/>
          <c:showSerName val="0"/>
          <c:showPercent val="0"/>
          <c:showBubbleSize val="0"/>
        </c:dLbls>
        <c:gapWidth val="150"/>
        <c:axId val="178397256"/>
        <c:axId val="178397648"/>
      </c:barChart>
      <c:catAx>
        <c:axId val="178397256"/>
        <c:scaling>
          <c:orientation val="minMax"/>
        </c:scaling>
        <c:delete val="0"/>
        <c:axPos val="l"/>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8397648"/>
        <c:crosses val="autoZero"/>
        <c:auto val="1"/>
        <c:lblAlgn val="ctr"/>
        <c:lblOffset val="100"/>
        <c:tickLblSkip val="1"/>
        <c:tickMarkSkip val="1"/>
        <c:noMultiLvlLbl val="0"/>
      </c:catAx>
      <c:valAx>
        <c:axId val="178397648"/>
        <c:scaling>
          <c:orientation val="minMax"/>
          <c:max val="5"/>
        </c:scaling>
        <c:delete val="0"/>
        <c:axPos val="b"/>
        <c:majorGridlines>
          <c:spPr>
            <a:ln w="3175" cap="flat" cmpd="sng" algn="ctr">
              <a:solidFill>
                <a:srgbClr val="808080"/>
              </a:solidFill>
              <a:prstDash val="solid"/>
              <a:round/>
            </a:ln>
            <a:effectLst/>
          </c:spPr>
        </c:majorGridlines>
        <c:numFmt formatCode="0.00"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8397256"/>
        <c:crossesAt val="1"/>
        <c:crossBetween val="between"/>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2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0937852727379273"/>
          <c:y val="0.18235913923621599"/>
          <c:w val="0.86634738269242173"/>
          <c:h val="0.41177870150113288"/>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'Question 23'!$A$4:$A$9</c:f>
              <c:strCache>
                <c:ptCount val="6"/>
                <c:pt idx="0">
                  <c:v>More special events</c:v>
                </c:pt>
                <c:pt idx="1">
                  <c:v>More shopping</c:v>
                </c:pt>
                <c:pt idx="2">
                  <c:v>More dining</c:v>
                </c:pt>
                <c:pt idx="3">
                  <c:v>More parking</c:v>
                </c:pt>
                <c:pt idx="4">
                  <c:v>More parks/greenspace</c:v>
                </c:pt>
                <c:pt idx="5">
                  <c:v>No improvements needed at this time</c:v>
                </c:pt>
              </c:strCache>
            </c:strRef>
          </c:cat>
          <c:val>
            <c:numRef>
              <c:f>'Question 23'!$C$4:$C$9</c:f>
              <c:numCache>
                <c:formatCode>0.0%</c:formatCode>
                <c:ptCount val="6"/>
                <c:pt idx="0">
                  <c:v>0.54600000000000004</c:v>
                </c:pt>
                <c:pt idx="1">
                  <c:v>0.66500000000000004</c:v>
                </c:pt>
                <c:pt idx="2">
                  <c:v>0.68500000000000005</c:v>
                </c:pt>
                <c:pt idx="3">
                  <c:v>0.54299999999999993</c:v>
                </c:pt>
                <c:pt idx="4">
                  <c:v>0.19600000000000001</c:v>
                </c:pt>
                <c:pt idx="5">
                  <c:v>4.2999999999999997E-2</c:v>
                </c:pt>
              </c:numCache>
            </c:numRef>
          </c:val>
        </c:ser>
        <c:dLbls>
          <c:showLegendKey val="0"/>
          <c:showVal val="0"/>
          <c:showCatName val="0"/>
          <c:showSerName val="0"/>
          <c:showPercent val="0"/>
          <c:showBubbleSize val="0"/>
        </c:dLbls>
        <c:gapWidth val="150"/>
        <c:axId val="178398432"/>
        <c:axId val="178398824"/>
      </c:barChart>
      <c:catAx>
        <c:axId val="178398432"/>
        <c:scaling>
          <c:orientation val="minMax"/>
        </c:scaling>
        <c:delete val="0"/>
        <c:axPos val="b"/>
        <c:numFmt formatCode="General" sourceLinked="1"/>
        <c:majorTickMark val="out"/>
        <c:minorTickMark val="none"/>
        <c:tickLblPos val="nextTo"/>
        <c:spPr>
          <a:noFill/>
          <a:ln w="3175" cap="flat" cmpd="sng" algn="ctr">
            <a:solidFill>
              <a:srgbClr val="808080"/>
            </a:solidFill>
            <a:prstDash val="solid"/>
            <a:round/>
          </a:ln>
          <a:effectLst/>
        </c:spPr>
        <c:txPr>
          <a:bodyPr rot="-540000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8398824"/>
        <c:crosses val="autoZero"/>
        <c:auto val="1"/>
        <c:lblAlgn val="ctr"/>
        <c:lblOffset val="100"/>
        <c:tickLblSkip val="1"/>
        <c:tickMarkSkip val="1"/>
        <c:noMultiLvlLbl val="0"/>
      </c:catAx>
      <c:valAx>
        <c:axId val="178398824"/>
        <c:scaling>
          <c:orientation val="minMax"/>
        </c:scaling>
        <c:delete val="0"/>
        <c:axPos val="l"/>
        <c:majorGridlines>
          <c:spPr>
            <a:ln w="3175" cap="flat" cmpd="sng" algn="ctr">
              <a:solidFill>
                <a:srgbClr val="808080"/>
              </a:solidFill>
              <a:prstDash val="solid"/>
              <a:round/>
            </a:ln>
            <a:effectLst/>
          </c:spPr>
        </c:majorGridlines>
        <c:numFmt formatCode="0%" sourceLinked="0"/>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8398432"/>
        <c:crossesAt val="1"/>
        <c:crossBetween val="between"/>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2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4.3156142947578295E-2"/>
          <c:y val="0.15000509840398413"/>
          <c:w val="0.91520785906071211"/>
          <c:h val="0.71767145118768871"/>
        </c:manualLayout>
      </c:layout>
      <c:barChart>
        <c:barDir val="bar"/>
        <c:grouping val="clustered"/>
        <c:varyColors val="0"/>
        <c:ser>
          <c:idx val="0"/>
          <c:order val="0"/>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6350" cap="flat" cmpd="sng" algn="ctr">
                      <a:solidFill>
                        <a:schemeClr val="tx1"/>
                      </a:solidFill>
                      <a:prstDash val="solid"/>
                      <a:round/>
                    </a:ln>
                    <a:effectLst/>
                  </c:spPr>
                </c15:leaderLines>
              </c:ext>
            </c:extLst>
          </c:dLbls>
          <c:cat>
            <c:numRef>
              <c:f>'Question 24'!$A$4</c:f>
              <c:numCache>
                <c:formatCode>General</c:formatCode>
                <c:ptCount val="1"/>
              </c:numCache>
            </c:numRef>
          </c:cat>
          <c:val>
            <c:numRef>
              <c:f>'Question 24'!$H$4</c:f>
              <c:numCache>
                <c:formatCode>0.00</c:formatCode>
                <c:ptCount val="1"/>
                <c:pt idx="0">
                  <c:v>2.16</c:v>
                </c:pt>
              </c:numCache>
            </c:numRef>
          </c:val>
        </c:ser>
        <c:dLbls>
          <c:showLegendKey val="0"/>
          <c:showVal val="0"/>
          <c:showCatName val="0"/>
          <c:showSerName val="0"/>
          <c:showPercent val="0"/>
          <c:showBubbleSize val="0"/>
        </c:dLbls>
        <c:gapWidth val="150"/>
        <c:axId val="178399608"/>
        <c:axId val="178400000"/>
      </c:barChart>
      <c:catAx>
        <c:axId val="178399608"/>
        <c:scaling>
          <c:orientation val="minMax"/>
        </c:scaling>
        <c:delete val="0"/>
        <c:axPos val="l"/>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8400000"/>
        <c:crosses val="autoZero"/>
        <c:auto val="1"/>
        <c:lblAlgn val="ctr"/>
        <c:lblOffset val="100"/>
        <c:tickLblSkip val="1"/>
        <c:tickMarkSkip val="1"/>
        <c:noMultiLvlLbl val="0"/>
      </c:catAx>
      <c:valAx>
        <c:axId val="178400000"/>
        <c:scaling>
          <c:orientation val="minMax"/>
          <c:max val="5"/>
        </c:scaling>
        <c:delete val="0"/>
        <c:axPos val="b"/>
        <c:majorGridlines>
          <c:spPr>
            <a:ln w="3175" cap="flat" cmpd="sng" algn="ctr">
              <a:solidFill>
                <a:srgbClr val="808080"/>
              </a:solidFill>
              <a:prstDash val="solid"/>
              <a:round/>
            </a:ln>
            <a:effectLst/>
          </c:spPr>
        </c:majorGridlines>
        <c:numFmt formatCode="0.00"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78399608"/>
        <c:crossesAt val="1"/>
        <c:crossBetween val="between"/>
        <c:majorUnit val="1"/>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2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10937852727379273"/>
          <c:y val="0.2323608387042107"/>
          <c:w val="0.86634738269242173"/>
          <c:h val="0.58531401141946748"/>
        </c:manualLayout>
      </c:layout>
      <c:barChart>
        <c:barDir val="col"/>
        <c:grouping val="clustered"/>
        <c:varyColors val="0"/>
        <c:ser>
          <c:idx val="0"/>
          <c:order val="0"/>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6350" cap="flat" cmpd="sng" algn="ctr">
                      <a:solidFill>
                        <a:schemeClr val="tx1"/>
                      </a:solidFill>
                      <a:prstDash val="solid"/>
                      <a:round/>
                    </a:ln>
                    <a:effectLst/>
                  </c:spPr>
                </c15:leaderLines>
              </c:ext>
            </c:extLst>
          </c:dLbls>
          <c:cat>
            <c:strRef>
              <c:f>'Question 25'!$A$4:$A$8</c:f>
              <c:strCache>
                <c:ptCount val="5"/>
                <c:pt idx="0">
                  <c:v>Speeding</c:v>
                </c:pt>
                <c:pt idx="1">
                  <c:v>Parking</c:v>
                </c:pt>
                <c:pt idx="2">
                  <c:v>Obeying stop signs</c:v>
                </c:pt>
                <c:pt idx="3">
                  <c:v>Cut through traffic</c:v>
                </c:pt>
                <c:pt idx="4">
                  <c:v>Road conditions</c:v>
                </c:pt>
              </c:strCache>
            </c:strRef>
          </c:cat>
          <c:val>
            <c:numRef>
              <c:f>'Question 25'!$C$4:$C$8</c:f>
              <c:numCache>
                <c:formatCode>0.0%</c:formatCode>
                <c:ptCount val="5"/>
                <c:pt idx="0">
                  <c:v>0.58299999999999996</c:v>
                </c:pt>
                <c:pt idx="1">
                  <c:v>0.20100000000000001</c:v>
                </c:pt>
                <c:pt idx="2">
                  <c:v>0.29699999999999999</c:v>
                </c:pt>
                <c:pt idx="3">
                  <c:v>0.12</c:v>
                </c:pt>
                <c:pt idx="4">
                  <c:v>0.63</c:v>
                </c:pt>
              </c:numCache>
            </c:numRef>
          </c:val>
        </c:ser>
        <c:dLbls>
          <c:showLegendKey val="0"/>
          <c:showVal val="0"/>
          <c:showCatName val="0"/>
          <c:showSerName val="0"/>
          <c:showPercent val="0"/>
          <c:showBubbleSize val="0"/>
        </c:dLbls>
        <c:gapWidth val="150"/>
        <c:axId val="180711688"/>
        <c:axId val="180712080"/>
      </c:barChart>
      <c:catAx>
        <c:axId val="180711688"/>
        <c:scaling>
          <c:orientation val="minMax"/>
        </c:scaling>
        <c:delete val="0"/>
        <c:axPos val="b"/>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80712080"/>
        <c:crosses val="autoZero"/>
        <c:auto val="1"/>
        <c:lblAlgn val="ctr"/>
        <c:lblOffset val="100"/>
        <c:tickLblSkip val="1"/>
        <c:tickMarkSkip val="1"/>
        <c:noMultiLvlLbl val="0"/>
      </c:catAx>
      <c:valAx>
        <c:axId val="180712080"/>
        <c:scaling>
          <c:orientation val="minMax"/>
        </c:scaling>
        <c:delete val="0"/>
        <c:axPos val="l"/>
        <c:majorGridlines>
          <c:spPr>
            <a:ln w="3175" cap="flat" cmpd="sng" algn="ctr">
              <a:solidFill>
                <a:srgbClr val="808080"/>
              </a:solidFill>
              <a:prstDash val="solid"/>
              <a:round/>
            </a:ln>
            <a:effectLst/>
          </c:spPr>
        </c:majorGridlines>
        <c:numFmt formatCode="0%" sourceLinked="0"/>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80711688"/>
        <c:crossesAt val="1"/>
        <c:crossBetween val="between"/>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2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4.3156142947578295E-2"/>
          <c:y val="0.15000509840398413"/>
          <c:w val="0.91520785906071211"/>
          <c:h val="0.71767145118768871"/>
        </c:manualLayout>
      </c:layout>
      <c:barChart>
        <c:barDir val="bar"/>
        <c:grouping val="clustered"/>
        <c:varyColors val="0"/>
        <c:ser>
          <c:idx val="0"/>
          <c:order val="0"/>
          <c:spPr>
            <a:solidFill>
              <a:schemeClr val="accent4"/>
            </a:solidFill>
            <a:ln>
              <a:noFill/>
            </a:ln>
            <a:effectLst/>
          </c:spPr>
          <c:invertIfNegative val="0"/>
          <c:cat>
            <c:numRef>
              <c:f>'Question 27'!$A$4</c:f>
              <c:numCache>
                <c:formatCode>General</c:formatCode>
                <c:ptCount val="1"/>
              </c:numCache>
            </c:numRef>
          </c:cat>
          <c:val>
            <c:numRef>
              <c:f>'Question 27'!$H$4</c:f>
              <c:numCache>
                <c:formatCode>0.00</c:formatCode>
                <c:ptCount val="1"/>
                <c:pt idx="0">
                  <c:v>4.2</c:v>
                </c:pt>
              </c:numCache>
            </c:numRef>
          </c:val>
        </c:ser>
        <c:dLbls>
          <c:showLegendKey val="0"/>
          <c:showVal val="0"/>
          <c:showCatName val="0"/>
          <c:showSerName val="0"/>
          <c:showPercent val="0"/>
          <c:showBubbleSize val="0"/>
        </c:dLbls>
        <c:gapWidth val="150"/>
        <c:axId val="180712864"/>
        <c:axId val="180713256"/>
      </c:barChart>
      <c:catAx>
        <c:axId val="180712864"/>
        <c:scaling>
          <c:orientation val="minMax"/>
        </c:scaling>
        <c:delete val="0"/>
        <c:axPos val="l"/>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80713256"/>
        <c:crosses val="autoZero"/>
        <c:auto val="1"/>
        <c:lblAlgn val="ctr"/>
        <c:lblOffset val="100"/>
        <c:tickLblSkip val="1"/>
        <c:tickMarkSkip val="1"/>
        <c:noMultiLvlLbl val="0"/>
      </c:catAx>
      <c:valAx>
        <c:axId val="180713256"/>
        <c:scaling>
          <c:orientation val="minMax"/>
          <c:max val="5"/>
          <c:min val="0"/>
        </c:scaling>
        <c:delete val="0"/>
        <c:axPos val="b"/>
        <c:majorGridlines>
          <c:spPr>
            <a:ln w="3175" cap="flat" cmpd="sng" algn="ctr">
              <a:solidFill>
                <a:srgbClr val="808080"/>
              </a:solidFill>
              <a:prstDash val="solid"/>
              <a:round/>
            </a:ln>
            <a:effectLst/>
          </c:spPr>
        </c:majorGridlines>
        <c:numFmt formatCode="0.00"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80712864"/>
        <c:crossesAt val="1"/>
        <c:crossBetween val="between"/>
        <c:majorUnit val="1"/>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2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3.7203787026621679E-2"/>
          <c:y val="0.15000524934383203"/>
          <c:w val="0.91520785906071211"/>
          <c:h val="0.71767145118768871"/>
        </c:manualLayout>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333333"/>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'Question 28'!$A$4</c:f>
              <c:numCache>
                <c:formatCode>General</c:formatCode>
                <c:ptCount val="1"/>
              </c:numCache>
            </c:numRef>
          </c:cat>
          <c:val>
            <c:numRef>
              <c:f>'Question 28'!$H$4</c:f>
              <c:numCache>
                <c:formatCode>0.00</c:formatCode>
                <c:ptCount val="1"/>
                <c:pt idx="0">
                  <c:v>3.7</c:v>
                </c:pt>
              </c:numCache>
            </c:numRef>
          </c:val>
        </c:ser>
        <c:dLbls>
          <c:showLegendKey val="0"/>
          <c:showVal val="0"/>
          <c:showCatName val="0"/>
          <c:showSerName val="0"/>
          <c:showPercent val="0"/>
          <c:showBubbleSize val="0"/>
        </c:dLbls>
        <c:gapWidth val="150"/>
        <c:axId val="180714040"/>
        <c:axId val="180714432"/>
      </c:barChart>
      <c:catAx>
        <c:axId val="180714040"/>
        <c:scaling>
          <c:orientation val="minMax"/>
        </c:scaling>
        <c:delete val="0"/>
        <c:axPos val="l"/>
        <c:numFmt formatCode="General"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000" b="0" i="0" u="none" strike="noStrike" kern="1200" baseline="0">
                <a:solidFill>
                  <a:srgbClr val="333333"/>
                </a:solidFill>
                <a:latin typeface="Calibri"/>
                <a:ea typeface="Calibri"/>
                <a:cs typeface="Calibri"/>
              </a:defRPr>
            </a:pPr>
            <a:endParaRPr lang="en-US"/>
          </a:p>
        </c:txPr>
        <c:crossAx val="180714432"/>
        <c:crosses val="autoZero"/>
        <c:auto val="1"/>
        <c:lblAlgn val="ctr"/>
        <c:lblOffset val="100"/>
        <c:tickLblSkip val="1"/>
        <c:tickMarkSkip val="1"/>
        <c:noMultiLvlLbl val="0"/>
      </c:catAx>
      <c:valAx>
        <c:axId val="180714432"/>
        <c:scaling>
          <c:orientation val="minMax"/>
          <c:max val="5"/>
        </c:scaling>
        <c:delete val="0"/>
        <c:axPos val="b"/>
        <c:majorGridlines>
          <c:spPr>
            <a:ln w="3175" cap="flat" cmpd="sng" algn="ctr">
              <a:solidFill>
                <a:srgbClr val="808080"/>
              </a:solidFill>
              <a:prstDash val="solid"/>
              <a:round/>
            </a:ln>
            <a:effectLst/>
          </c:spPr>
        </c:majorGridlines>
        <c:numFmt formatCode="0.00" sourceLinked="1"/>
        <c:majorTickMark val="out"/>
        <c:minorTickMark val="none"/>
        <c:tickLblPos val="nextTo"/>
        <c:spPr>
          <a:noFill/>
          <a:ln w="3175" cap="flat" cmpd="sng" algn="ctr">
            <a:solidFill>
              <a:srgbClr val="808080"/>
            </a:solidFill>
            <a:prstDash val="solid"/>
            <a:round/>
          </a:ln>
          <a:effectLst/>
        </c:spPr>
        <c:txPr>
          <a:bodyPr rot="0" spcFirstLastPara="1" vertOverflow="ellipsis" wrap="square" anchor="ctr" anchorCtr="1"/>
          <a:lstStyle/>
          <a:p>
            <a:pPr>
              <a:defRPr sz="1200" b="0" i="0" u="none" strike="noStrike" kern="1200" baseline="0">
                <a:solidFill>
                  <a:srgbClr val="333333"/>
                </a:solidFill>
                <a:latin typeface="Calibri"/>
                <a:ea typeface="Calibri"/>
                <a:cs typeface="Calibri"/>
              </a:defRPr>
            </a:pPr>
            <a:endParaRPr lang="en-US"/>
          </a:p>
        </c:txPr>
        <c:crossAx val="180714040"/>
        <c:crossesAt val="1"/>
        <c:crossBetween val="between"/>
        <c:majorUnit val="1"/>
      </c:valAx>
      <c:spPr>
        <a:noFill/>
        <a:ln>
          <a:noFill/>
        </a:ln>
        <a:effectLst/>
      </c:spPr>
    </c:plotArea>
    <c:plotVisOnly val="1"/>
    <c:dispBlanksAs val="gap"/>
    <c:showDLblsOverMax val="0"/>
  </c:chart>
  <c:spPr>
    <a:noFill/>
    <a:ln w="3175" cap="flat" cmpd="sng" algn="ctr">
      <a:noFill/>
      <a:prstDash val="solid"/>
      <a:miter lim="800000"/>
    </a:ln>
    <a:effectLst/>
  </c:spPr>
  <c:txPr>
    <a:bodyPr/>
    <a:lstStyle/>
    <a:p>
      <a:pPr>
        <a:defRPr sz="1000" b="0" i="0" u="none" strike="noStrike" baseline="0">
          <a:solidFill>
            <a:srgbClr val="333333"/>
          </a:solidFill>
          <a:latin typeface="Calibri"/>
          <a:ea typeface="Calibri"/>
          <a:cs typeface="Calibri"/>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188054285881713"/>
          <c:y val="0.20000679787197884"/>
          <c:w val="0.41841627099974676"/>
          <c:h val="0.70884762186980732"/>
        </c:manualLayout>
      </c:layout>
      <c:pieChart>
        <c:varyColors val="1"/>
        <c:ser>
          <c:idx val="0"/>
          <c:order val="0"/>
          <c:dPt>
            <c:idx val="0"/>
            <c:bubble3D val="0"/>
          </c:dPt>
          <c:dPt>
            <c:idx val="1"/>
            <c:bubble3D val="0"/>
          </c:dPt>
          <c:dPt>
            <c:idx val="2"/>
            <c:bubble3D val="0"/>
          </c:dPt>
          <c:dPt>
            <c:idx val="3"/>
            <c:bubble3D val="0"/>
          </c:dPt>
          <c:dPt>
            <c:idx val="4"/>
            <c:bubble3D val="0"/>
          </c:dPt>
          <c:dLbls>
            <c:dLbl>
              <c:idx val="0"/>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dLbl>
            <c:dLbl>
              <c:idx val="1"/>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dLbl>
            <c:dLbl>
              <c:idx val="2"/>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dLbl>
            <c:dLbl>
              <c:idx val="3"/>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dLbl>
            <c:dLbl>
              <c:idx val="4"/>
              <c:spPr>
                <a:noFill/>
                <a:ln>
                  <a:noFill/>
                </a:ln>
                <a:effectLst/>
              </c:spPr>
              <c:txPr>
                <a:bodyPr wrap="square" lIns="38100" tIns="19050" rIns="38100" bIns="19050" anchor="ctr">
                  <a:spAutoFit/>
                </a:bodyPr>
                <a:lstStyle/>
                <a:p>
                  <a:pPr>
                    <a:defRPr b="1">
                      <a:solidFill>
                        <a:schemeClr val="bg1"/>
                      </a:solidFill>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'Question 29'!$A$4:$A$8</c:f>
              <c:strCache>
                <c:ptCount val="5"/>
                <c:pt idx="0">
                  <c:v>Less than 1 year</c:v>
                </c:pt>
                <c:pt idx="1">
                  <c:v>1-2 years</c:v>
                </c:pt>
                <c:pt idx="2">
                  <c:v>3-5 years</c:v>
                </c:pt>
                <c:pt idx="3">
                  <c:v>6-10 years</c:v>
                </c:pt>
                <c:pt idx="4">
                  <c:v>More than 10 years</c:v>
                </c:pt>
              </c:strCache>
            </c:strRef>
          </c:cat>
          <c:val>
            <c:numRef>
              <c:f>'Question 29'!$C$4:$C$8</c:f>
              <c:numCache>
                <c:formatCode>0.0%</c:formatCode>
                <c:ptCount val="5"/>
                <c:pt idx="0">
                  <c:v>1.7000000000000001E-2</c:v>
                </c:pt>
                <c:pt idx="1">
                  <c:v>0.03</c:v>
                </c:pt>
                <c:pt idx="2">
                  <c:v>5.2999999999999999E-2</c:v>
                </c:pt>
                <c:pt idx="3">
                  <c:v>8.6999999999999994E-2</c:v>
                </c:pt>
                <c:pt idx="4">
                  <c:v>0.81400000000000006</c:v>
                </c:pt>
              </c:numCache>
            </c:numRef>
          </c:val>
        </c:ser>
        <c:dLbls>
          <c:showLegendKey val="0"/>
          <c:showVal val="0"/>
          <c:showCatName val="0"/>
          <c:showSerName val="0"/>
          <c:showPercent val="0"/>
          <c:showBubbleSize val="0"/>
          <c:showLeaderLines val="1"/>
        </c:dLbls>
        <c:firstSliceAng val="0"/>
      </c:pieChart>
      <c:spPr>
        <a:noFill/>
        <a:ln w="25400">
          <a:noFill/>
        </a:ln>
      </c:spPr>
    </c:plotArea>
    <c:legend>
      <c:legendPos val="r"/>
      <c:layout>
        <c:manualLayout>
          <c:xMode val="edge"/>
          <c:yMode val="edge"/>
          <c:x val="0.75523275736366291"/>
          <c:y val="0.40001358653697699"/>
          <c:w val="0.23091025080198313"/>
          <c:h val="0.31177520457001701"/>
        </c:manualLayout>
      </c:layout>
      <c:overlay val="0"/>
    </c:legend>
    <c:plotVisOnly val="1"/>
    <c:dispBlanksAs val="zero"/>
    <c:showDLblsOverMax val="0"/>
  </c:chart>
  <c:spPr>
    <a:noFill/>
    <a:ln w="3175">
      <a:noFill/>
      <a:prstDash val="solid"/>
    </a:ln>
  </c:spPr>
  <c:txPr>
    <a:bodyPr/>
    <a:lstStyle/>
    <a:p>
      <a:pPr>
        <a:defRPr sz="1200" b="0" i="0" u="none" strike="noStrike" baseline="0">
          <a:solidFill>
            <a:srgbClr val="333333"/>
          </a:solidFill>
          <a:latin typeface="Calibri"/>
          <a:ea typeface="Calibri"/>
          <a:cs typeface="Calibri"/>
        </a:defRPr>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accent3"/>
              </a:solidFill>
              <a:ln w="19050">
                <a:noFill/>
              </a:ln>
              <a:effectLst/>
            </c:spPr>
          </c:dPt>
          <c:dPt>
            <c:idx val="3"/>
            <c:bubble3D val="0"/>
            <c:spPr>
              <a:solidFill>
                <a:schemeClr val="accent4"/>
              </a:solidFill>
              <a:ln w="19050">
                <a:noFill/>
              </a:ln>
              <a:effectLst/>
            </c:spPr>
          </c:dPt>
          <c:dPt>
            <c:idx val="4"/>
            <c:bubble3D val="0"/>
            <c:spPr>
              <a:solidFill>
                <a:schemeClr val="accent5"/>
              </a:solidFill>
              <a:ln w="19050">
                <a:noFill/>
              </a:ln>
              <a:effectLst/>
            </c:spPr>
          </c:dPt>
          <c:dPt>
            <c:idx val="5"/>
            <c:bubble3D val="0"/>
            <c:spPr>
              <a:solidFill>
                <a:schemeClr val="accent6"/>
              </a:solidFill>
              <a:ln w="19050">
                <a:noFill/>
              </a:ln>
              <a:effectLst/>
            </c:spPr>
          </c:dPt>
          <c:dPt>
            <c:idx val="6"/>
            <c:bubble3D val="0"/>
            <c:spPr>
              <a:solidFill>
                <a:schemeClr val="accent1">
                  <a:lumMod val="60000"/>
                </a:schemeClr>
              </a:solidFill>
              <a:ln w="19050">
                <a:noFill/>
              </a:ln>
              <a:effectLst/>
            </c:spPr>
          </c:dPt>
          <c:dPt>
            <c:idx val="7"/>
            <c:bubble3D val="0"/>
            <c:spPr>
              <a:solidFill>
                <a:schemeClr val="accent2">
                  <a:lumMod val="60000"/>
                </a:schemeClr>
              </a:solidFill>
              <a:ln w="19050">
                <a:noFill/>
              </a:ln>
              <a:effectLst/>
            </c:spPr>
          </c:dPt>
          <c:dPt>
            <c:idx val="8"/>
            <c:bubble3D val="0"/>
            <c:spPr>
              <a:solidFill>
                <a:schemeClr val="accent3">
                  <a:lumMod val="60000"/>
                </a:schemeClr>
              </a:solidFill>
              <a:ln w="19050">
                <a:noFill/>
              </a:ln>
              <a:effectLst/>
            </c:spPr>
          </c:dPt>
          <c:dPt>
            <c:idx val="9"/>
            <c:bubble3D val="0"/>
            <c:spPr>
              <a:solidFill>
                <a:schemeClr val="accent4">
                  <a:lumMod val="60000"/>
                </a:schemeClr>
              </a:solidFill>
              <a:ln w="19050">
                <a:no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'Question 30'!$J$29:$J$38</c:f>
              <c:strCache>
                <c:ptCount val="10"/>
                <c:pt idx="0">
                  <c:v>Out of state</c:v>
                </c:pt>
                <c:pt idx="1">
                  <c:v>Bloomington</c:v>
                </c:pt>
                <c:pt idx="2">
                  <c:v>Chicago and suburbs</c:v>
                </c:pt>
                <c:pt idx="3">
                  <c:v>Just outside of Lincoln</c:v>
                </c:pt>
                <c:pt idx="4">
                  <c:v>Decatur, Il</c:v>
                </c:pt>
                <c:pt idx="5">
                  <c:v>Champaign IL</c:v>
                </c:pt>
                <c:pt idx="6">
                  <c:v>Springfield</c:v>
                </c:pt>
                <c:pt idx="7">
                  <c:v>Metro St. Louis</c:v>
                </c:pt>
                <c:pt idx="8">
                  <c:v>Quincy, IL </c:v>
                </c:pt>
                <c:pt idx="9">
                  <c:v>Macomb, IL</c:v>
                </c:pt>
              </c:strCache>
            </c:strRef>
          </c:cat>
          <c:val>
            <c:numRef>
              <c:f>'Question 30'!$K$29:$K$38</c:f>
              <c:numCache>
                <c:formatCode>0.0%</c:formatCode>
                <c:ptCount val="10"/>
                <c:pt idx="0">
                  <c:v>0.24324324324324326</c:v>
                </c:pt>
                <c:pt idx="1">
                  <c:v>0.13513513513513514</c:v>
                </c:pt>
                <c:pt idx="2">
                  <c:v>0.21621621621621623</c:v>
                </c:pt>
                <c:pt idx="3">
                  <c:v>0.13513513513513514</c:v>
                </c:pt>
                <c:pt idx="4">
                  <c:v>5.4054054054054057E-2</c:v>
                </c:pt>
                <c:pt idx="5">
                  <c:v>2.7027027027027029E-2</c:v>
                </c:pt>
                <c:pt idx="6">
                  <c:v>8.1081081081081086E-2</c:v>
                </c:pt>
                <c:pt idx="7">
                  <c:v>5.4054054054054057E-2</c:v>
                </c:pt>
                <c:pt idx="8">
                  <c:v>2.7027027027027029E-2</c:v>
                </c:pt>
                <c:pt idx="9">
                  <c:v>2.7027027027027029E-2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21253246880085"/>
          <c:y val="0.20000679787197884"/>
          <c:w val="0.41841627099974676"/>
          <c:h val="0.70884762186980732"/>
        </c:manualLayout>
      </c:layout>
      <c:pieChart>
        <c:varyColors val="1"/>
        <c:ser>
          <c:idx val="0"/>
          <c:order val="0"/>
          <c:dPt>
            <c:idx val="0"/>
            <c:bubble3D val="0"/>
          </c:dPt>
          <c:dPt>
            <c:idx val="1"/>
            <c:bubble3D val="0"/>
          </c:dPt>
          <c:dPt>
            <c:idx val="2"/>
            <c:bubble3D val="0"/>
          </c:dPt>
          <c:dPt>
            <c:idx val="3"/>
            <c:bubble3D val="0"/>
          </c:dPt>
          <c:dPt>
            <c:idx val="4"/>
            <c:bubble3D val="0"/>
          </c:dPt>
          <c:dPt>
            <c:idx val="5"/>
            <c:bubble3D val="0"/>
          </c:dPt>
          <c:dPt>
            <c:idx val="6"/>
            <c:bubble3D val="0"/>
          </c:dPt>
          <c:dLbls>
            <c:dLbl>
              <c:idx val="0"/>
              <c:spPr>
                <a:noFill/>
                <a:ln>
                  <a:noFill/>
                </a:ln>
                <a:effectLst/>
              </c:spPr>
              <c:txPr>
                <a:bodyPr wrap="square" lIns="38100" tIns="19050" rIns="38100" bIns="19050" anchor="ctr">
                  <a:spAutoFit/>
                </a:bodyPr>
                <a:lstStyle/>
                <a:p>
                  <a:pPr>
                    <a:defRPr b="1">
                      <a:solidFill>
                        <a:schemeClr val="bg1"/>
                      </a:solidFill>
                    </a:defRPr>
                  </a:pPr>
                  <a:endParaRPr lang="en-US"/>
                </a:p>
              </c:txPr>
              <c:showLegendKey val="0"/>
              <c:showVal val="1"/>
              <c:showCatName val="0"/>
              <c:showSerName val="0"/>
              <c:showPercent val="0"/>
              <c:showBubbleSize val="0"/>
            </c:dLbl>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'Question 31'!$A$4:$A$10</c:f>
              <c:strCache>
                <c:ptCount val="7"/>
                <c:pt idx="0">
                  <c:v>Employed</c:v>
                </c:pt>
                <c:pt idx="1">
                  <c:v>Self-employed</c:v>
                </c:pt>
                <c:pt idx="2">
                  <c:v>Homemaker</c:v>
                </c:pt>
                <c:pt idx="3">
                  <c:v>Part-time homemaker, part-time employed</c:v>
                </c:pt>
                <c:pt idx="4">
                  <c:v>Student</c:v>
                </c:pt>
                <c:pt idx="5">
                  <c:v>Unemployed</c:v>
                </c:pt>
                <c:pt idx="6">
                  <c:v>Retired</c:v>
                </c:pt>
              </c:strCache>
            </c:strRef>
          </c:cat>
          <c:val>
            <c:numRef>
              <c:f>'Question 31'!$C$4:$C$10</c:f>
              <c:numCache>
                <c:formatCode>0.0%</c:formatCode>
                <c:ptCount val="7"/>
                <c:pt idx="0">
                  <c:v>0.624</c:v>
                </c:pt>
                <c:pt idx="1">
                  <c:v>9.4E-2</c:v>
                </c:pt>
                <c:pt idx="2">
                  <c:v>2.7000000000000003E-2</c:v>
                </c:pt>
                <c:pt idx="3">
                  <c:v>0.05</c:v>
                </c:pt>
                <c:pt idx="4">
                  <c:v>8.0000000000000002E-3</c:v>
                </c:pt>
                <c:pt idx="5">
                  <c:v>1.9E-2</c:v>
                </c:pt>
                <c:pt idx="6">
                  <c:v>0.17699999999999999</c:v>
                </c:pt>
              </c:numCache>
            </c:numRef>
          </c:val>
        </c:ser>
        <c:dLbls>
          <c:showLegendKey val="0"/>
          <c:showVal val="0"/>
          <c:showCatName val="0"/>
          <c:showSerName val="0"/>
          <c:showPercent val="0"/>
          <c:showBubbleSize val="0"/>
          <c:showLeaderLines val="1"/>
        </c:dLbls>
        <c:firstSliceAng val="0"/>
      </c:pieChart>
      <c:spPr>
        <a:noFill/>
        <a:ln w="25400">
          <a:noFill/>
        </a:ln>
      </c:spPr>
    </c:plotArea>
    <c:legend>
      <c:legendPos val="r"/>
      <c:layout>
        <c:manualLayout>
          <c:xMode val="edge"/>
          <c:yMode val="edge"/>
          <c:x val="0.67189668999708374"/>
          <c:y val="0.17059410220781226"/>
          <c:w val="0.3142463181685623"/>
          <c:h val="0.76473182028717002"/>
        </c:manualLayout>
      </c:layout>
      <c:overlay val="0"/>
    </c:legend>
    <c:plotVisOnly val="1"/>
    <c:dispBlanksAs val="zero"/>
    <c:showDLblsOverMax val="0"/>
  </c:chart>
  <c:spPr>
    <a:noFill/>
    <a:ln w="3175">
      <a:noFill/>
      <a:prstDash val="solid"/>
    </a:ln>
  </c:spPr>
  <c:txPr>
    <a:bodyPr/>
    <a:lstStyle/>
    <a:p>
      <a:pPr>
        <a:defRPr sz="1200" b="0" i="0" u="none" strike="noStrike" baseline="0">
          <a:solidFill>
            <a:srgbClr val="333333"/>
          </a:solidFill>
          <a:latin typeface="Calibri"/>
          <a:ea typeface="Calibri"/>
          <a:cs typeface="Calibri"/>
        </a:defRPr>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889336796672092"/>
          <c:y val="0.20000679787197884"/>
          <c:w val="0.41841627099974676"/>
          <c:h val="0.70884762186980732"/>
        </c:manualLayout>
      </c:layout>
      <c:pieChart>
        <c:varyColors val="1"/>
        <c:ser>
          <c:idx val="0"/>
          <c:order val="0"/>
          <c:dPt>
            <c:idx val="0"/>
            <c:bubble3D val="0"/>
          </c:dPt>
          <c:dPt>
            <c:idx val="1"/>
            <c:bubble3D val="0"/>
          </c:dPt>
          <c:dLbls>
            <c:dLbl>
              <c:idx val="0"/>
              <c:spPr>
                <a:noFill/>
                <a:ln>
                  <a:noFill/>
                </a:ln>
                <a:effectLst/>
              </c:spPr>
              <c:txPr>
                <a:bodyPr wrap="square" lIns="38100" tIns="19050" rIns="38100" bIns="19050" anchor="ctr">
                  <a:spAutoFit/>
                </a:bodyPr>
                <a:lstStyle/>
                <a:p>
                  <a:pPr>
                    <a:defRPr b="1">
                      <a:solidFill>
                        <a:schemeClr val="bg1"/>
                      </a:solidFill>
                    </a:defRPr>
                  </a:pPr>
                  <a:endParaRPr lang="en-US"/>
                </a:p>
              </c:txPr>
              <c:showLegendKey val="0"/>
              <c:showVal val="1"/>
              <c:showCatName val="0"/>
              <c:showSerName val="0"/>
              <c:showPercent val="0"/>
              <c:showBubbleSize val="0"/>
            </c:dLbl>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'Question 32'!$A$4:$A$5</c:f>
              <c:strCache>
                <c:ptCount val="2"/>
                <c:pt idx="0">
                  <c:v>In the City of Lincoln</c:v>
                </c:pt>
                <c:pt idx="1">
                  <c:v>Outside the City of Lincoln</c:v>
                </c:pt>
              </c:strCache>
            </c:strRef>
          </c:cat>
          <c:val>
            <c:numRef>
              <c:f>'Question 32'!$C$4:$C$5</c:f>
              <c:numCache>
                <c:formatCode>0.0%</c:formatCode>
                <c:ptCount val="2"/>
                <c:pt idx="0">
                  <c:v>0.75099999999999989</c:v>
                </c:pt>
                <c:pt idx="1">
                  <c:v>0.249</c:v>
                </c:pt>
              </c:numCache>
            </c:numRef>
          </c:val>
        </c:ser>
        <c:dLbls>
          <c:showLegendKey val="0"/>
          <c:showVal val="0"/>
          <c:showCatName val="0"/>
          <c:showSerName val="0"/>
          <c:showPercent val="0"/>
          <c:showBubbleSize val="0"/>
          <c:showLeaderLines val="1"/>
        </c:dLbls>
        <c:firstSliceAng val="0"/>
      </c:pieChart>
      <c:spPr>
        <a:noFill/>
        <a:ln w="25400">
          <a:noFill/>
        </a:ln>
      </c:spPr>
    </c:plotArea>
    <c:legend>
      <c:legendPos val="r"/>
      <c:layout>
        <c:manualLayout>
          <c:xMode val="edge"/>
          <c:yMode val="edge"/>
          <c:x val="0.68925834791484397"/>
          <c:y val="0.49119314497452526"/>
          <c:w val="0.29688466025080196"/>
          <c:h val="0.1264749112243323"/>
        </c:manualLayout>
      </c:layout>
      <c:overlay val="0"/>
    </c:legend>
    <c:plotVisOnly val="1"/>
    <c:dispBlanksAs val="zero"/>
    <c:showDLblsOverMax val="0"/>
  </c:chart>
  <c:spPr>
    <a:noFill/>
    <a:ln w="3175">
      <a:noFill/>
      <a:prstDash val="solid"/>
    </a:ln>
  </c:spPr>
  <c:txPr>
    <a:bodyPr/>
    <a:lstStyle/>
    <a:p>
      <a:pPr>
        <a:defRPr sz="1200" b="0" i="0" u="none" strike="noStrike" baseline="0">
          <a:solidFill>
            <a:srgbClr val="333333"/>
          </a:solidFill>
          <a:latin typeface="Calibri"/>
          <a:ea typeface="Calibri"/>
          <a:cs typeface="Calibri"/>
        </a:defRPr>
      </a:pPr>
      <a:endParaRPr lang="en-U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1572008671369"/>
          <c:y val="0.20000679787197884"/>
          <c:w val="0.41841627099974676"/>
          <c:h val="0.70884762186980732"/>
        </c:manualLayout>
      </c:layout>
      <c:pieChart>
        <c:varyColors val="1"/>
        <c:ser>
          <c:idx val="0"/>
          <c:order val="0"/>
          <c:dPt>
            <c:idx val="0"/>
            <c:bubble3D val="0"/>
          </c:dPt>
          <c:dPt>
            <c:idx val="1"/>
            <c:bubble3D val="0"/>
          </c:dPt>
          <c:dPt>
            <c:idx val="2"/>
            <c:bubble3D val="0"/>
          </c:dPt>
          <c:dPt>
            <c:idx val="3"/>
            <c:bubble3D val="0"/>
          </c:dPt>
          <c:dPt>
            <c:idx val="4"/>
            <c:bubble3D val="0"/>
          </c:dPt>
          <c:dLbls>
            <c:dLbl>
              <c:idx val="3"/>
              <c:spPr>
                <a:noFill/>
                <a:ln>
                  <a:noFill/>
                </a:ln>
                <a:effectLst/>
              </c:spPr>
              <c:txPr>
                <a:bodyPr wrap="square" lIns="38100" tIns="19050" rIns="38100" bIns="19050" anchor="ctr">
                  <a:spAutoFit/>
                </a:bodyPr>
                <a:lstStyle/>
                <a:p>
                  <a:pPr>
                    <a:defRPr b="1">
                      <a:solidFill>
                        <a:schemeClr val="bg1"/>
                      </a:solidFill>
                    </a:defRPr>
                  </a:pPr>
                  <a:endParaRPr lang="en-US"/>
                </a:p>
              </c:txPr>
              <c:showLegendKey val="0"/>
              <c:showVal val="1"/>
              <c:showCatName val="0"/>
              <c:showSerName val="0"/>
              <c:showPercent val="0"/>
              <c:showBubbleSize val="0"/>
            </c:dLbl>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'Question 33'!$A$4:$A$8</c:f>
              <c:strCache>
                <c:ptCount val="5"/>
                <c:pt idx="0">
                  <c:v>Some high school or less</c:v>
                </c:pt>
                <c:pt idx="1">
                  <c:v>High school graduate or GED</c:v>
                </c:pt>
                <c:pt idx="2">
                  <c:v>Two year college, vocational, or technical degree</c:v>
                </c:pt>
                <c:pt idx="3">
                  <c:v>Four year college degree</c:v>
                </c:pt>
                <c:pt idx="4">
                  <c:v>Graduate or professional degree</c:v>
                </c:pt>
              </c:strCache>
            </c:strRef>
          </c:cat>
          <c:val>
            <c:numRef>
              <c:f>'Question 33'!$C$4:$C$8</c:f>
              <c:numCache>
                <c:formatCode>0.0%</c:formatCode>
                <c:ptCount val="5"/>
                <c:pt idx="0">
                  <c:v>1.1000000000000001E-2</c:v>
                </c:pt>
                <c:pt idx="1">
                  <c:v>0.23800000000000002</c:v>
                </c:pt>
                <c:pt idx="2">
                  <c:v>0.27100000000000002</c:v>
                </c:pt>
                <c:pt idx="3">
                  <c:v>0.312</c:v>
                </c:pt>
                <c:pt idx="4">
                  <c:v>0.16800000000000001</c:v>
                </c:pt>
              </c:numCache>
            </c:numRef>
          </c:val>
        </c:ser>
        <c:dLbls>
          <c:showLegendKey val="0"/>
          <c:showVal val="0"/>
          <c:showCatName val="0"/>
          <c:showSerName val="0"/>
          <c:showPercent val="0"/>
          <c:showBubbleSize val="0"/>
          <c:showLeaderLines val="1"/>
        </c:dLbls>
        <c:firstSliceAng val="0"/>
      </c:pieChart>
      <c:spPr>
        <a:noFill/>
        <a:ln w="25400">
          <a:noFill/>
        </a:ln>
      </c:spPr>
    </c:plotArea>
    <c:legend>
      <c:legendPos val="r"/>
      <c:layout>
        <c:manualLayout>
          <c:xMode val="edge"/>
          <c:yMode val="edge"/>
          <c:x val="0.68752223680373281"/>
          <c:y val="0.16177026401111627"/>
          <c:w val="0.29862077136191312"/>
          <c:h val="0.78237949668056195"/>
        </c:manualLayout>
      </c:layout>
      <c:overlay val="0"/>
    </c:legend>
    <c:plotVisOnly val="1"/>
    <c:dispBlanksAs val="zero"/>
    <c:showDLblsOverMax val="0"/>
  </c:chart>
  <c:spPr>
    <a:noFill/>
    <a:ln w="3175">
      <a:noFill/>
      <a:prstDash val="solid"/>
    </a:ln>
  </c:spPr>
  <c:txPr>
    <a:bodyPr/>
    <a:lstStyle/>
    <a:p>
      <a:pPr>
        <a:defRPr sz="1200" b="0" i="0" u="none" strike="noStrike" baseline="0">
          <a:solidFill>
            <a:srgbClr val="333333"/>
          </a:solidFill>
          <a:latin typeface="Calibri"/>
          <a:ea typeface="Calibri"/>
          <a:cs typeface="Calibri"/>
        </a:defRPr>
      </a:pPr>
      <a:endParaRPr lang="en-U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049322164716947"/>
          <c:y val="0.20000679787197884"/>
          <c:w val="0.41841627099974676"/>
          <c:h val="0.70884762186980732"/>
        </c:manualLayout>
      </c:layout>
      <c:pieChart>
        <c:varyColors val="1"/>
        <c:ser>
          <c:idx val="0"/>
          <c:order val="0"/>
          <c:dPt>
            <c:idx val="0"/>
            <c:bubble3D val="0"/>
          </c:dPt>
          <c:dPt>
            <c:idx val="1"/>
            <c:bubble3D val="0"/>
          </c:dPt>
          <c:dPt>
            <c:idx val="2"/>
            <c:bubble3D val="0"/>
          </c:dPt>
          <c:dPt>
            <c:idx val="3"/>
            <c:bubble3D val="0"/>
          </c:dPt>
          <c:dPt>
            <c:idx val="4"/>
            <c:bubble3D val="0"/>
          </c:dPt>
          <c:dPt>
            <c:idx val="5"/>
            <c:bubble3D val="0"/>
          </c:dPt>
          <c:dLbls>
            <c:dLbl>
              <c:idx val="0"/>
              <c:spPr>
                <a:noFill/>
                <a:ln>
                  <a:noFill/>
                </a:ln>
                <a:effectLst/>
              </c:spPr>
              <c:txPr>
                <a:bodyPr wrap="square" lIns="38100" tIns="19050" rIns="38100" bIns="19050" anchor="ctr">
                  <a:spAutoFit/>
                </a:bodyPr>
                <a:lstStyle/>
                <a:p>
                  <a:pPr>
                    <a:defRPr b="1">
                      <a:solidFill>
                        <a:schemeClr val="bg1"/>
                      </a:solidFill>
                    </a:defRPr>
                  </a:pPr>
                  <a:endParaRPr lang="en-US"/>
                </a:p>
              </c:txPr>
              <c:showLegendKey val="0"/>
              <c:showVal val="1"/>
              <c:showCatName val="0"/>
              <c:showSerName val="0"/>
              <c:showPercent val="0"/>
              <c:showBubbleSize val="0"/>
            </c:dLbl>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'Question 34'!$A$4:$A$9</c:f>
              <c:strCache>
                <c:ptCount val="6"/>
                <c:pt idx="0">
                  <c:v>0</c:v>
                </c:pt>
                <c:pt idx="1">
                  <c:v>1</c:v>
                </c:pt>
                <c:pt idx="2">
                  <c:v>2</c:v>
                </c:pt>
                <c:pt idx="3">
                  <c:v>3</c:v>
                </c:pt>
                <c:pt idx="4">
                  <c:v>4</c:v>
                </c:pt>
                <c:pt idx="5">
                  <c:v>5 or more</c:v>
                </c:pt>
              </c:strCache>
            </c:strRef>
          </c:cat>
          <c:val>
            <c:numRef>
              <c:f>'Question 34'!$C$4:$C$9</c:f>
              <c:numCache>
                <c:formatCode>0.0%</c:formatCode>
                <c:ptCount val="6"/>
                <c:pt idx="0">
                  <c:v>0.60799999999999998</c:v>
                </c:pt>
                <c:pt idx="1">
                  <c:v>0.156</c:v>
                </c:pt>
                <c:pt idx="2">
                  <c:v>0.16899999999999998</c:v>
                </c:pt>
                <c:pt idx="3">
                  <c:v>4.4000000000000004E-2</c:v>
                </c:pt>
                <c:pt idx="4">
                  <c:v>1.4999999999999999E-2</c:v>
                </c:pt>
                <c:pt idx="5">
                  <c:v>8.0000000000000002E-3</c:v>
                </c:pt>
              </c:numCache>
            </c:numRef>
          </c:val>
        </c:ser>
        <c:dLbls>
          <c:showLegendKey val="0"/>
          <c:showVal val="0"/>
          <c:showCatName val="0"/>
          <c:showSerName val="0"/>
          <c:showPercent val="0"/>
          <c:showBubbleSize val="0"/>
          <c:showLeaderLines val="1"/>
        </c:dLbls>
        <c:firstSliceAng val="0"/>
      </c:pieChart>
      <c:spPr>
        <a:noFill/>
        <a:ln w="25400">
          <a:noFill/>
        </a:ln>
      </c:spPr>
    </c:plotArea>
    <c:legend>
      <c:legendPos val="r"/>
      <c:layout>
        <c:manualLayout>
          <c:xMode val="edge"/>
          <c:yMode val="edge"/>
          <c:x val="0.85419418926800816"/>
          <c:y val="0.36765941022078125"/>
          <c:w val="0.13194863662875478"/>
          <c:h val="0.37354207194688899"/>
        </c:manualLayout>
      </c:layout>
      <c:overlay val="0"/>
    </c:legend>
    <c:plotVisOnly val="1"/>
    <c:dispBlanksAs val="zero"/>
    <c:showDLblsOverMax val="0"/>
  </c:chart>
  <c:spPr>
    <a:noFill/>
    <a:ln w="3175">
      <a:noFill/>
      <a:prstDash val="solid"/>
    </a:ln>
  </c:spPr>
  <c:txPr>
    <a:bodyPr/>
    <a:lstStyle/>
    <a:p>
      <a:pPr>
        <a:defRPr sz="1200" b="0" i="0" u="none" strike="noStrike" baseline="0">
          <a:solidFill>
            <a:srgbClr val="333333"/>
          </a:solidFill>
          <a:latin typeface="Calibri"/>
          <a:ea typeface="Calibri"/>
          <a:cs typeface="Calibri"/>
        </a:defRPr>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32722684217761"/>
          <c:y val="0.20000679787197884"/>
          <c:w val="0.41841627099974676"/>
          <c:h val="0.70884762186980732"/>
        </c:manualLayout>
      </c:layout>
      <c:pieChart>
        <c:varyColors val="1"/>
        <c:ser>
          <c:idx val="0"/>
          <c:order val="0"/>
          <c:dPt>
            <c:idx val="0"/>
            <c:bubble3D val="0"/>
          </c:dPt>
          <c:dPt>
            <c:idx val="1"/>
            <c:bubble3D val="0"/>
          </c:dPt>
          <c:dPt>
            <c:idx val="2"/>
            <c:bubble3D val="0"/>
          </c:dPt>
          <c:dPt>
            <c:idx val="3"/>
            <c:bubble3D val="0"/>
          </c:dPt>
          <c:dPt>
            <c:idx val="4"/>
            <c:bubble3D val="0"/>
          </c:dPt>
          <c:dPt>
            <c:idx val="5"/>
            <c:bubble3D val="0"/>
          </c:dPt>
          <c:dLbls>
            <c:dLbl>
              <c:idx val="4"/>
              <c:spPr>
                <a:noFill/>
                <a:ln>
                  <a:noFill/>
                </a:ln>
                <a:effectLst/>
              </c:spPr>
              <c:txPr>
                <a:bodyPr wrap="square" lIns="38100" tIns="19050" rIns="38100" bIns="19050" anchor="ctr">
                  <a:spAutoFit/>
                </a:bodyPr>
                <a:lstStyle/>
                <a:p>
                  <a:pPr>
                    <a:defRPr b="1">
                      <a:solidFill>
                        <a:schemeClr val="bg1"/>
                      </a:solidFill>
                    </a:defRPr>
                  </a:pPr>
                  <a:endParaRPr lang="en-US"/>
                </a:p>
              </c:txPr>
              <c:showLegendKey val="0"/>
              <c:showVal val="1"/>
              <c:showCatName val="0"/>
              <c:showSerName val="0"/>
              <c:showPercent val="0"/>
              <c:showBubbleSize val="0"/>
            </c:dLbl>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'Question 35'!$A$4:$A$9</c:f>
              <c:strCache>
                <c:ptCount val="6"/>
                <c:pt idx="0">
                  <c:v>18-24</c:v>
                </c:pt>
                <c:pt idx="1">
                  <c:v>25-34</c:v>
                </c:pt>
                <c:pt idx="2">
                  <c:v>35-44</c:v>
                </c:pt>
                <c:pt idx="3">
                  <c:v>45-54</c:v>
                </c:pt>
                <c:pt idx="4">
                  <c:v>55-64</c:v>
                </c:pt>
                <c:pt idx="5">
                  <c:v>65 +</c:v>
                </c:pt>
              </c:strCache>
            </c:strRef>
          </c:cat>
          <c:val>
            <c:numRef>
              <c:f>'Question 35'!$C$4:$C$9</c:f>
              <c:numCache>
                <c:formatCode>0.0%</c:formatCode>
                <c:ptCount val="6"/>
                <c:pt idx="0">
                  <c:v>2.8999999999999998E-2</c:v>
                </c:pt>
                <c:pt idx="1">
                  <c:v>0.188</c:v>
                </c:pt>
                <c:pt idx="2">
                  <c:v>0.16899999999999998</c:v>
                </c:pt>
                <c:pt idx="3">
                  <c:v>0.20699999999999999</c:v>
                </c:pt>
                <c:pt idx="4">
                  <c:v>0.247</c:v>
                </c:pt>
                <c:pt idx="5">
                  <c:v>0.159</c:v>
                </c:pt>
              </c:numCache>
            </c:numRef>
          </c:val>
        </c:ser>
        <c:dLbls>
          <c:showLegendKey val="0"/>
          <c:showVal val="0"/>
          <c:showCatName val="0"/>
          <c:showSerName val="0"/>
          <c:showPercent val="0"/>
          <c:showBubbleSize val="0"/>
          <c:showLeaderLines val="1"/>
        </c:dLbls>
        <c:firstSliceAng val="0"/>
      </c:pieChart>
      <c:spPr>
        <a:noFill/>
        <a:ln w="25400">
          <a:noFill/>
        </a:ln>
      </c:spPr>
    </c:plotArea>
    <c:legend>
      <c:legendPos val="r"/>
      <c:layout>
        <c:manualLayout>
          <c:xMode val="edge"/>
          <c:yMode val="edge"/>
          <c:x val="0.89586231408573924"/>
          <c:y val="0.36765941022078125"/>
          <c:w val="9.0280694079906687E-2"/>
          <c:h val="0.37354207194688899"/>
        </c:manualLayout>
      </c:layout>
      <c:overlay val="0"/>
    </c:legend>
    <c:plotVisOnly val="1"/>
    <c:dispBlanksAs val="zero"/>
    <c:showDLblsOverMax val="0"/>
  </c:chart>
  <c:spPr>
    <a:noFill/>
    <a:ln w="3175">
      <a:noFill/>
      <a:prstDash val="solid"/>
    </a:ln>
  </c:spPr>
  <c:txPr>
    <a:bodyPr/>
    <a:lstStyle/>
    <a:p>
      <a:pPr>
        <a:defRPr sz="1200" b="0" i="0" u="none" strike="noStrike" baseline="0">
          <a:solidFill>
            <a:srgbClr val="333333"/>
          </a:solidFill>
          <a:latin typeface="Calibri"/>
          <a:ea typeface="Calibri"/>
          <a:cs typeface="Calibri"/>
        </a:defRPr>
      </a:pPr>
      <a:endParaRPr lang="en-U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accent3"/>
              </a:solidFill>
              <a:ln w="19050">
                <a:noFill/>
              </a:ln>
              <a:effectLst/>
            </c:spPr>
          </c:dPt>
          <c:dLbls>
            <c:dLbl>
              <c:idx val="1"/>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333333"/>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'Question 36'!$J$11:$L$11</c:f>
              <c:strCache>
                <c:ptCount val="3"/>
                <c:pt idx="0">
                  <c:v>Male</c:v>
                </c:pt>
                <c:pt idx="1">
                  <c:v>Female</c:v>
                </c:pt>
                <c:pt idx="2">
                  <c:v>Transgender</c:v>
                </c:pt>
              </c:strCache>
            </c:strRef>
          </c:cat>
          <c:val>
            <c:numRef>
              <c:f>'Question 36'!$J$12:$L$12</c:f>
              <c:numCache>
                <c:formatCode>0.0%</c:formatCode>
                <c:ptCount val="3"/>
                <c:pt idx="0">
                  <c:v>0.44444444444444442</c:v>
                </c:pt>
                <c:pt idx="1">
                  <c:v>0.55319148936170215</c:v>
                </c:pt>
                <c:pt idx="2">
                  <c:v>2.3640661938534278E-3</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5">
  <a:schemeClr val="accent2"/>
</cs:colorStyle>
</file>

<file path=ppt/charts/colors4.xml><?xml version="1.0" encoding="utf-8"?>
<cs:colorStyle xmlns:cs="http://schemas.microsoft.com/office/drawing/2012/chartStyle" xmlns:a="http://schemas.openxmlformats.org/drawingml/2006/main" meth="withinLinear" id="17">
  <a:schemeClr val="accent4"/>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withinLinear" id="17">
  <a:schemeClr val="accent4"/>
</cs:colorStyle>
</file>

<file path=ppt/charts/colors7.xml><?xml version="1.0" encoding="utf-8"?>
<cs:colorStyle xmlns:cs="http://schemas.microsoft.com/office/drawing/2012/chartStyle" xmlns:a="http://schemas.openxmlformats.org/drawingml/2006/main" meth="withinLinear" id="17">
  <a:schemeClr val="accent4"/>
</cs:colorStyle>
</file>

<file path=ppt/charts/colors8.xml><?xml version="1.0" encoding="utf-8"?>
<cs:colorStyle xmlns:cs="http://schemas.microsoft.com/office/drawing/2012/chartStyle" xmlns:a="http://schemas.openxmlformats.org/drawingml/2006/main" meth="withinLinear" id="17">
  <a:schemeClr val="accent4"/>
</cs:colorStyle>
</file>

<file path=ppt/charts/colors9.xml><?xml version="1.0" encoding="utf-8"?>
<cs:colorStyle xmlns:cs="http://schemas.microsoft.com/office/drawing/2012/chartStyle" xmlns:a="http://schemas.openxmlformats.org/drawingml/2006/main" meth="withinLinear" id="19">
  <a:schemeClr val="accent6"/>
</cs:colorStyle>
</file>

<file path=ppt/charts/colors10.xml><?xml version="1.0" encoding="utf-8"?>
<cs:colorStyle xmlns:cs="http://schemas.microsoft.com/office/drawing/2012/chartStyle" xmlns:a="http://schemas.openxmlformats.org/drawingml/2006/main" meth="withinLinear" id="19">
  <a:schemeClr val="accent6"/>
</cs:colorStyle>
</file>

<file path=ppt/charts/colors11.xml><?xml version="1.0" encoding="utf-8"?>
<cs:colorStyle xmlns:cs="http://schemas.microsoft.com/office/drawing/2012/chartStyle" xmlns:a="http://schemas.openxmlformats.org/drawingml/2006/main" meth="withinLinear" id="19">
  <a:schemeClr val="accent6"/>
</cs:colorStyle>
</file>

<file path=ppt/charts/colors12.xml><?xml version="1.0" encoding="utf-8"?>
<cs:colorStyle xmlns:cs="http://schemas.microsoft.com/office/drawing/2012/chartStyle" xmlns:a="http://schemas.openxmlformats.org/drawingml/2006/main" meth="withinLinearReversed" id="21">
  <a:schemeClr val="accent1"/>
</cs:colorStyle>
</file>

<file path=ppt/charts/colors13.xml><?xml version="1.0" encoding="utf-8"?>
<cs:colorStyle xmlns:cs="http://schemas.microsoft.com/office/drawing/2012/chartStyle" xmlns:a="http://schemas.openxmlformats.org/drawingml/2006/main" meth="withinLinearReversed" id="21">
  <a:schemeClr val="accent1"/>
</cs:colorStyle>
</file>

<file path=ppt/charts/colors14.xml><?xml version="1.0" encoding="utf-8"?>
<cs:colorStyle xmlns:cs="http://schemas.microsoft.com/office/drawing/2012/chartStyle" xmlns:a="http://schemas.openxmlformats.org/drawingml/2006/main" meth="withinLinearReversed" id="21">
  <a:schemeClr val="accent1"/>
</cs:colorStyle>
</file>

<file path=ppt/charts/colors15.xml><?xml version="1.0" encoding="utf-8"?>
<cs:colorStyle xmlns:cs="http://schemas.microsoft.com/office/drawing/2012/chartStyle" xmlns:a="http://schemas.openxmlformats.org/drawingml/2006/main" meth="withinLinearReversed" id="21">
  <a:schemeClr val="accent1"/>
</cs:colorStyle>
</file>

<file path=ppt/charts/colors16.xml><?xml version="1.0" encoding="utf-8"?>
<cs:colorStyle xmlns:cs="http://schemas.microsoft.com/office/drawing/2012/chartStyle" xmlns:a="http://schemas.openxmlformats.org/drawingml/2006/main" meth="withinLinearReversed" id="22">
  <a:schemeClr val="accent2"/>
</cs:colorStyle>
</file>

<file path=ppt/charts/colors17.xml><?xml version="1.0" encoding="utf-8"?>
<cs:colorStyle xmlns:cs="http://schemas.microsoft.com/office/drawing/2012/chartStyle" xmlns:a="http://schemas.openxmlformats.org/drawingml/2006/main" meth="withinLinearReversed" id="22">
  <a:schemeClr val="accent2"/>
</cs:colorStyle>
</file>

<file path=ppt/charts/colors18.xml><?xml version="1.0" encoding="utf-8"?>
<cs:colorStyle xmlns:cs="http://schemas.microsoft.com/office/drawing/2012/chartStyle" xmlns:a="http://schemas.openxmlformats.org/drawingml/2006/main" meth="withinLinearReversed" id="24">
  <a:schemeClr val="accent4"/>
</cs:colorStyle>
</file>

<file path=ppt/charts/colors19.xml><?xml version="1.0" encoding="utf-8"?>
<cs:colorStyle xmlns:cs="http://schemas.microsoft.com/office/drawing/2012/chartStyle" xmlns:a="http://schemas.openxmlformats.org/drawingml/2006/main" meth="withinLinearReversed" id="24">
  <a:schemeClr val="accent4"/>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0C9E49-F300-44EA-BBC2-CB41DF811330}" type="datetimeFigureOut">
              <a:rPr lang="en-US" smtClean="0"/>
              <a:t>3/8/2015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4F13B5-6820-46B3-83C9-05272DE29CB6}" type="slidenum">
              <a:rPr lang="en-US" smtClean="0"/>
              <a:t>‹#›</a:t>
            </a:fld>
            <a:endParaRPr lang="en-US"/>
          </a:p>
        </p:txBody>
      </p:sp>
    </p:spTree>
    <p:extLst>
      <p:ext uri="{BB962C8B-B14F-4D97-AF65-F5344CB8AC3E}">
        <p14:creationId xmlns:p14="http://schemas.microsoft.com/office/powerpoint/2010/main" val="890419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4F05B58-8AEE-493F-A66D-C244146E70E1}" type="slidenum">
              <a:rPr lang="en-US" smtClean="0"/>
              <a:pPr/>
              <a:t>6</a:t>
            </a:fld>
            <a:endParaRPr lang="en-US"/>
          </a:p>
        </p:txBody>
      </p:sp>
    </p:spTree>
    <p:extLst>
      <p:ext uri="{BB962C8B-B14F-4D97-AF65-F5344CB8AC3E}">
        <p14:creationId xmlns:p14="http://schemas.microsoft.com/office/powerpoint/2010/main" val="100974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Logan County – </a:t>
            </a:r>
          </a:p>
          <a:p>
            <a:r>
              <a:rPr lang="en-US" dirty="0" smtClean="0"/>
              <a:t>Up 3/10ths of one percent since 1910.</a:t>
            </a:r>
          </a:p>
          <a:p>
            <a:r>
              <a:rPr lang="en-US" dirty="0" smtClean="0"/>
              <a:t>Peak was 1960.</a:t>
            </a:r>
          </a:p>
          <a:p>
            <a:r>
              <a:rPr lang="en-US" dirty="0" smtClean="0"/>
              <a:t>Up 16.6% from 1930 to 1960.</a:t>
            </a:r>
          </a:p>
          <a:p>
            <a:r>
              <a:rPr lang="en-US" dirty="0" smtClean="0"/>
              <a:t>Down 10% since 1960.</a:t>
            </a:r>
          </a:p>
          <a:p>
            <a:endParaRPr lang="en-US" dirty="0"/>
          </a:p>
          <a:p>
            <a:r>
              <a:rPr lang="en-US" dirty="0" smtClean="0"/>
              <a:t>Lincoln – </a:t>
            </a:r>
          </a:p>
          <a:p>
            <a:r>
              <a:rPr lang="en-US" dirty="0" smtClean="0"/>
              <a:t>Up 33% since 1910.</a:t>
            </a:r>
          </a:p>
          <a:p>
            <a:r>
              <a:rPr lang="en-US" dirty="0" smtClean="0"/>
              <a:t>Peak issues, like County.</a:t>
            </a:r>
          </a:p>
          <a:p>
            <a:r>
              <a:rPr lang="en-US" dirty="0" smtClean="0"/>
              <a:t>City’s peak was 1970.</a:t>
            </a:r>
          </a:p>
          <a:p>
            <a:r>
              <a:rPr lang="en-US" dirty="0" smtClean="0"/>
              <a:t>Grew 61% from 1910 to 1970.</a:t>
            </a:r>
          </a:p>
          <a:p>
            <a:r>
              <a:rPr lang="en-US" dirty="0" smtClean="0"/>
              <a:t>Shrunk 17% since 1970.</a:t>
            </a:r>
          </a:p>
          <a:p>
            <a:endParaRPr lang="en-US" dirty="0"/>
          </a:p>
          <a:p>
            <a:endParaRPr lang="en-US" dirty="0"/>
          </a:p>
        </p:txBody>
      </p:sp>
      <p:sp>
        <p:nvSpPr>
          <p:cNvPr id="4" name="Slide Number Placeholder 3"/>
          <p:cNvSpPr>
            <a:spLocks noGrp="1"/>
          </p:cNvSpPr>
          <p:nvPr>
            <p:ph type="sldNum" sz="quarter" idx="10"/>
          </p:nvPr>
        </p:nvSpPr>
        <p:spPr/>
        <p:txBody>
          <a:bodyPr/>
          <a:lstStyle/>
          <a:p>
            <a:fld id="{74F05B58-8AEE-493F-A66D-C244146E70E1}" type="slidenum">
              <a:rPr lang="en-US" smtClean="0"/>
              <a:pPr/>
              <a:t>7</a:t>
            </a:fld>
            <a:endParaRPr lang="en-US"/>
          </a:p>
        </p:txBody>
      </p:sp>
    </p:spTree>
    <p:extLst>
      <p:ext uri="{BB962C8B-B14F-4D97-AF65-F5344CB8AC3E}">
        <p14:creationId xmlns:p14="http://schemas.microsoft.com/office/powerpoint/2010/main" val="484368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30-year drop of 11.17%.</a:t>
            </a:r>
          </a:p>
          <a:p>
            <a:endParaRPr lang="en-US" dirty="0"/>
          </a:p>
          <a:p>
            <a:r>
              <a:rPr lang="en-US" dirty="0" smtClean="0"/>
              <a:t>Female population has dropped more than male.  </a:t>
            </a:r>
          </a:p>
          <a:p>
            <a:endParaRPr lang="en-US" dirty="0"/>
          </a:p>
          <a:p>
            <a:r>
              <a:rPr lang="en-US" dirty="0" smtClean="0"/>
              <a:t>Median age grew 6.5 years since 1980.  That is seen at the lower and higher end of our ages –</a:t>
            </a:r>
          </a:p>
          <a:p>
            <a:r>
              <a:rPr lang="en-US" dirty="0"/>
              <a:t> </a:t>
            </a:r>
            <a:r>
              <a:rPr lang="en-US" dirty="0" smtClean="0"/>
              <a:t>  19 &amp; younger dropped over 20%</a:t>
            </a:r>
          </a:p>
          <a:p>
            <a:r>
              <a:rPr lang="en-US" dirty="0"/>
              <a:t> </a:t>
            </a:r>
            <a:r>
              <a:rPr lang="en-US" dirty="0" smtClean="0"/>
              <a:t>  80 &amp; older grew over 38%</a:t>
            </a:r>
          </a:p>
          <a:p>
            <a:endParaRPr lang="en-US" dirty="0"/>
          </a:p>
          <a:p>
            <a:r>
              <a:rPr lang="en-US" dirty="0" smtClean="0"/>
              <a:t>In 2010, the median age in Illinois was 36.6 years.</a:t>
            </a:r>
          </a:p>
          <a:p>
            <a:endParaRPr lang="en-US" dirty="0"/>
          </a:p>
          <a:p>
            <a:r>
              <a:rPr lang="en-US" u="sng" dirty="0" smtClean="0"/>
              <a:t>2014 Update from Retail Strategies:</a:t>
            </a:r>
          </a:p>
          <a:p>
            <a:r>
              <a:rPr lang="en-US" dirty="0" smtClean="0"/>
              <a:t>2014 population: 14,227 (drop of almost 2%)</a:t>
            </a:r>
          </a:p>
          <a:p>
            <a:r>
              <a:rPr lang="en-US" dirty="0" smtClean="0"/>
              <a:t>19 &amp; under: 3,611 (drop of 5%)</a:t>
            </a:r>
          </a:p>
          <a:p>
            <a:r>
              <a:rPr lang="en-US" dirty="0" smtClean="0"/>
              <a:t>65+: rose from 2,589 to 2,648 (increase of 2.2%)</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74F05B58-8AEE-493F-A66D-C244146E70E1}" type="slidenum">
              <a:rPr lang="en-US" smtClean="0"/>
              <a:pPr/>
              <a:t>8</a:t>
            </a:fld>
            <a:endParaRPr lang="en-US"/>
          </a:p>
        </p:txBody>
      </p:sp>
    </p:spTree>
    <p:extLst>
      <p:ext uri="{BB962C8B-B14F-4D97-AF65-F5344CB8AC3E}">
        <p14:creationId xmlns:p14="http://schemas.microsoft.com/office/powerpoint/2010/main" val="2132078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look at Lincoln from a jobs &amp; economics perspective over the last 10 years.</a:t>
            </a:r>
          </a:p>
          <a:p>
            <a:endParaRPr lang="en-US" dirty="0"/>
          </a:p>
          <a:p>
            <a:r>
              <a:rPr lang="en-US" dirty="0" smtClean="0"/>
              <a:t>Interesting to see what industries had the largest drops: Manufacturing; Education; Public Administration. The latter two industries require at least some college.</a:t>
            </a:r>
          </a:p>
          <a:p>
            <a:endParaRPr lang="en-US" dirty="0"/>
          </a:p>
          <a:p>
            <a:r>
              <a:rPr lang="en-US" dirty="0" smtClean="0"/>
              <a:t>Industries with increases:</a:t>
            </a:r>
          </a:p>
          <a:p>
            <a:r>
              <a:rPr lang="en-US" dirty="0" smtClean="0"/>
              <a:t>Finance, Insurance, and Real Estate</a:t>
            </a:r>
          </a:p>
          <a:p>
            <a:r>
              <a:rPr lang="en-US" dirty="0" smtClean="0"/>
              <a:t>Professional, Scientific, Management, Administrative, and Waste Management (?)</a:t>
            </a:r>
          </a:p>
          <a:p>
            <a:endParaRPr lang="en-US" dirty="0"/>
          </a:p>
          <a:p>
            <a:r>
              <a:rPr lang="en-US" dirty="0" smtClean="0"/>
              <a:t>Industry groupings: Government workers were 1 in 5 in 2000; jumped to 1 in 8 in 2010.</a:t>
            </a:r>
          </a:p>
          <a:p>
            <a:endParaRPr lang="en-US" dirty="0"/>
          </a:p>
          <a:p>
            <a:r>
              <a:rPr lang="en-US" dirty="0" smtClean="0"/>
              <a:t>Median household income in Lincoln increased, but at a slower rate than the State of Illinois.  </a:t>
            </a:r>
          </a:p>
          <a:p>
            <a:endParaRPr lang="en-US" dirty="0"/>
          </a:p>
          <a:p>
            <a:r>
              <a:rPr lang="en-US" dirty="0" smtClean="0"/>
              <a:t>“AGR” = Annual Growth Rate</a:t>
            </a:r>
          </a:p>
          <a:p>
            <a:endParaRPr lang="en-US" dirty="0"/>
          </a:p>
          <a:p>
            <a:r>
              <a:rPr lang="en-US" dirty="0" smtClean="0"/>
              <a:t>Lincoln’s MHI was 28.5% below Illinois’ in 2000.  It was 29.5 below Illinois’ in 2010.  </a:t>
            </a:r>
          </a:p>
          <a:p>
            <a:endParaRPr lang="en-US" dirty="0"/>
          </a:p>
          <a:p>
            <a:r>
              <a:rPr lang="en-US" dirty="0" smtClean="0"/>
              <a:t>While it would take the average Illinois citizen 36.2 years to double his/her household income at an annual growth rate of 1.99%, it would take an average Lincoln resident 50.7 years to double their household income at a rate of 1.42% per year.  </a:t>
            </a:r>
            <a:endParaRPr lang="en-US" dirty="0"/>
          </a:p>
        </p:txBody>
      </p:sp>
      <p:sp>
        <p:nvSpPr>
          <p:cNvPr id="4" name="Slide Number Placeholder 3"/>
          <p:cNvSpPr>
            <a:spLocks noGrp="1"/>
          </p:cNvSpPr>
          <p:nvPr>
            <p:ph type="sldNum" sz="quarter" idx="10"/>
          </p:nvPr>
        </p:nvSpPr>
        <p:spPr/>
        <p:txBody>
          <a:bodyPr/>
          <a:lstStyle/>
          <a:p>
            <a:fld id="{74F05B58-8AEE-493F-A66D-C244146E70E1}" type="slidenum">
              <a:rPr lang="en-US" smtClean="0"/>
              <a:pPr/>
              <a:t>9</a:t>
            </a:fld>
            <a:endParaRPr lang="en-US"/>
          </a:p>
        </p:txBody>
      </p:sp>
    </p:spTree>
    <p:extLst>
      <p:ext uri="{BB962C8B-B14F-4D97-AF65-F5344CB8AC3E}">
        <p14:creationId xmlns:p14="http://schemas.microsoft.com/office/powerpoint/2010/main" val="1891117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probably no coincidence that both Champaign-Urbana and Bloomington-Normal have large public universities.  </a:t>
            </a:r>
            <a:endParaRPr lang="en-US" dirty="0"/>
          </a:p>
        </p:txBody>
      </p:sp>
      <p:sp>
        <p:nvSpPr>
          <p:cNvPr id="4" name="Slide Number Placeholder 3"/>
          <p:cNvSpPr>
            <a:spLocks noGrp="1"/>
          </p:cNvSpPr>
          <p:nvPr>
            <p:ph type="sldNum" sz="quarter" idx="10"/>
          </p:nvPr>
        </p:nvSpPr>
        <p:spPr/>
        <p:txBody>
          <a:bodyPr/>
          <a:lstStyle/>
          <a:p>
            <a:fld id="{74F05B58-8AEE-493F-A66D-C244146E70E1}" type="slidenum">
              <a:rPr lang="en-US" smtClean="0"/>
              <a:pPr/>
              <a:t>10</a:t>
            </a:fld>
            <a:endParaRPr lang="en-US"/>
          </a:p>
        </p:txBody>
      </p:sp>
    </p:spTree>
    <p:extLst>
      <p:ext uri="{BB962C8B-B14F-4D97-AF65-F5344CB8AC3E}">
        <p14:creationId xmlns:p14="http://schemas.microsoft.com/office/powerpoint/2010/main" val="1415307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11-county economic region is every county that touches Logan plus Peoria to the north and Piatt and Champaign to the east.  This region encompasses all of the drive-to communities listed earlier.  </a:t>
            </a:r>
          </a:p>
          <a:p>
            <a:endParaRPr lang="en-US" dirty="0"/>
          </a:p>
          <a:p>
            <a:r>
              <a:rPr lang="en-US" dirty="0" smtClean="0"/>
              <a:t>It’s an economically-connected region.  There is cross-commuting.  People driving to and from each county from/to Logan.</a:t>
            </a:r>
          </a:p>
          <a:p>
            <a:endParaRPr lang="en-US" dirty="0"/>
          </a:p>
          <a:p>
            <a:r>
              <a:rPr lang="en-US" dirty="0" smtClean="0"/>
              <a:t>Almost 1.1 million in size.  </a:t>
            </a:r>
          </a:p>
          <a:p>
            <a:endParaRPr lang="en-US" dirty="0"/>
          </a:p>
          <a:p>
            <a:r>
              <a:rPr lang="en-US" dirty="0" smtClean="0"/>
              <a:t>Has a Gross Domestic Product of $50 billion/year.  </a:t>
            </a:r>
          </a:p>
          <a:p>
            <a:endParaRPr lang="en-US" dirty="0"/>
          </a:p>
          <a:p>
            <a:r>
              <a:rPr lang="en-US" dirty="0" smtClean="0"/>
              <a:t>Lincoln is the hub of this dynamic region.  Rather than “competing” or “comparing” ourselves to the entire State, it makes the most sense to compare ourselves to the region in which we live and work.  </a:t>
            </a:r>
          </a:p>
          <a:p>
            <a:endParaRPr lang="en-US" dirty="0"/>
          </a:p>
          <a:p>
            <a:r>
              <a:rPr lang="en-US" dirty="0" smtClean="0"/>
              <a:t>On population alone, our economic region grew 5% while Logan County shrank almost 3%.  </a:t>
            </a:r>
          </a:p>
          <a:p>
            <a:endParaRPr lang="en-US" dirty="0"/>
          </a:p>
          <a:p>
            <a:r>
              <a:rPr lang="en-US" dirty="0" smtClean="0"/>
              <a:t>The next few slides compare Lincoln and Logan County to this region, our State of Illinois, and the nation.  </a:t>
            </a:r>
            <a:endParaRPr lang="en-US" dirty="0"/>
          </a:p>
        </p:txBody>
      </p:sp>
      <p:sp>
        <p:nvSpPr>
          <p:cNvPr id="4" name="Slide Number Placeholder 3"/>
          <p:cNvSpPr>
            <a:spLocks noGrp="1"/>
          </p:cNvSpPr>
          <p:nvPr>
            <p:ph type="sldNum" sz="quarter" idx="10"/>
          </p:nvPr>
        </p:nvSpPr>
        <p:spPr/>
        <p:txBody>
          <a:bodyPr/>
          <a:lstStyle/>
          <a:p>
            <a:fld id="{74F05B58-8AEE-493F-A66D-C244146E70E1}" type="slidenum">
              <a:rPr lang="en-US" smtClean="0"/>
              <a:pPr/>
              <a:t>11</a:t>
            </a:fld>
            <a:endParaRPr lang="en-US"/>
          </a:p>
        </p:txBody>
      </p:sp>
    </p:spTree>
    <p:extLst>
      <p:ext uri="{BB962C8B-B14F-4D97-AF65-F5344CB8AC3E}">
        <p14:creationId xmlns:p14="http://schemas.microsoft.com/office/powerpoint/2010/main" val="414199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lowest percentages in the region:</a:t>
            </a:r>
          </a:p>
          <a:p>
            <a:r>
              <a:rPr lang="en-US" dirty="0" smtClean="0"/>
              <a:t>Champaign  10.2%</a:t>
            </a:r>
          </a:p>
          <a:p>
            <a:r>
              <a:rPr lang="en-US" dirty="0" smtClean="0"/>
              <a:t>McLean  10.4%</a:t>
            </a:r>
          </a:p>
          <a:p>
            <a:r>
              <a:rPr lang="en-US" dirty="0" smtClean="0"/>
              <a:t>Peoria  14%</a:t>
            </a:r>
          </a:p>
          <a:p>
            <a:r>
              <a:rPr lang="en-US" dirty="0" smtClean="0"/>
              <a:t>Sangamon  14%</a:t>
            </a:r>
          </a:p>
          <a:p>
            <a:endParaRPr lang="en-US" dirty="0"/>
          </a:p>
          <a:p>
            <a:r>
              <a:rPr lang="en-US" dirty="0" smtClean="0"/>
              <a:t>Highest percentages:</a:t>
            </a:r>
            <a:br>
              <a:rPr lang="en-US" dirty="0" smtClean="0"/>
            </a:br>
            <a:r>
              <a:rPr lang="en-US" dirty="0" smtClean="0"/>
              <a:t>Mason   19.7%</a:t>
            </a:r>
          </a:p>
          <a:p>
            <a:r>
              <a:rPr lang="en-US" dirty="0" smtClean="0"/>
              <a:t>De Witt  17.1%</a:t>
            </a:r>
          </a:p>
          <a:p>
            <a:r>
              <a:rPr lang="en-US" dirty="0" smtClean="0"/>
              <a:t>Piatt   16.7%</a:t>
            </a:r>
          </a:p>
          <a:p>
            <a:endParaRPr lang="en-US" dirty="0" smtClean="0"/>
          </a:p>
          <a:p>
            <a:r>
              <a:rPr lang="en-US" b="1" dirty="0" smtClean="0"/>
              <a:t>2014 Update from Retail Strategies: 18.6% in 2014</a:t>
            </a:r>
            <a:endParaRPr lang="en-US" b="1" dirty="0"/>
          </a:p>
        </p:txBody>
      </p:sp>
      <p:sp>
        <p:nvSpPr>
          <p:cNvPr id="4" name="Slide Number Placeholder 3"/>
          <p:cNvSpPr>
            <a:spLocks noGrp="1"/>
          </p:cNvSpPr>
          <p:nvPr>
            <p:ph type="sldNum" sz="quarter" idx="10"/>
          </p:nvPr>
        </p:nvSpPr>
        <p:spPr/>
        <p:txBody>
          <a:bodyPr/>
          <a:lstStyle/>
          <a:p>
            <a:fld id="{74F05B58-8AEE-493F-A66D-C244146E70E1}" type="slidenum">
              <a:rPr lang="en-US" smtClean="0"/>
              <a:pPr/>
              <a:t>12</a:t>
            </a:fld>
            <a:endParaRPr lang="en-US"/>
          </a:p>
        </p:txBody>
      </p:sp>
    </p:spTree>
    <p:extLst>
      <p:ext uri="{BB962C8B-B14F-4D97-AF65-F5344CB8AC3E}">
        <p14:creationId xmlns:p14="http://schemas.microsoft.com/office/powerpoint/2010/main" val="1182843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Highest county percentages:</a:t>
            </a:r>
          </a:p>
          <a:p>
            <a:r>
              <a:rPr lang="en-US" dirty="0" smtClean="0"/>
              <a:t>Champaign   42.1%</a:t>
            </a:r>
          </a:p>
          <a:p>
            <a:r>
              <a:rPr lang="en-US" dirty="0" smtClean="0"/>
              <a:t>McLean   41.1%</a:t>
            </a:r>
          </a:p>
          <a:p>
            <a:r>
              <a:rPr lang="en-US" dirty="0" smtClean="0"/>
              <a:t>Sangamon  31.2%</a:t>
            </a:r>
          </a:p>
          <a:p>
            <a:r>
              <a:rPr lang="en-US" dirty="0" smtClean="0"/>
              <a:t>Peoria  28.3%</a:t>
            </a:r>
          </a:p>
          <a:p>
            <a:endParaRPr lang="en-US" dirty="0"/>
          </a:p>
          <a:p>
            <a:r>
              <a:rPr lang="en-US" dirty="0" smtClean="0"/>
              <a:t>Almost 1/3 of the people in our economic region have bachelor’s degrees.  In Lincoln that number is only 20% despite being rich in higher education opportunities (LC, LCU, &amp; Heartland on site; ISU, Bradley, and UIS close by).  </a:t>
            </a:r>
          </a:p>
          <a:p>
            <a:endParaRPr lang="en-US" dirty="0"/>
          </a:p>
          <a:p>
            <a:endParaRPr lang="en-US" dirty="0"/>
          </a:p>
        </p:txBody>
      </p:sp>
      <p:sp>
        <p:nvSpPr>
          <p:cNvPr id="4" name="Slide Number Placeholder 3"/>
          <p:cNvSpPr>
            <a:spLocks noGrp="1"/>
          </p:cNvSpPr>
          <p:nvPr>
            <p:ph type="sldNum" sz="quarter" idx="10"/>
          </p:nvPr>
        </p:nvSpPr>
        <p:spPr/>
        <p:txBody>
          <a:bodyPr/>
          <a:lstStyle/>
          <a:p>
            <a:fld id="{74F05B58-8AEE-493F-A66D-C244146E70E1}" type="slidenum">
              <a:rPr lang="en-US" smtClean="0"/>
              <a:pPr/>
              <a:t>13</a:t>
            </a:fld>
            <a:endParaRPr lang="en-US"/>
          </a:p>
        </p:txBody>
      </p:sp>
    </p:spTree>
    <p:extLst>
      <p:ext uri="{BB962C8B-B14F-4D97-AF65-F5344CB8AC3E}">
        <p14:creationId xmlns:p14="http://schemas.microsoft.com/office/powerpoint/2010/main" val="760339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Highest county percentages:</a:t>
            </a:r>
          </a:p>
          <a:p>
            <a:r>
              <a:rPr lang="en-US" dirty="0" smtClean="0"/>
              <a:t>Champaign   21.8%</a:t>
            </a:r>
          </a:p>
          <a:p>
            <a:r>
              <a:rPr lang="en-US" dirty="0" smtClean="0"/>
              <a:t>Mason  15.5%</a:t>
            </a:r>
          </a:p>
          <a:p>
            <a:r>
              <a:rPr lang="en-US" dirty="0" smtClean="0"/>
              <a:t>Peoria   15.4%</a:t>
            </a:r>
          </a:p>
          <a:p>
            <a:endParaRPr lang="en-US" dirty="0"/>
          </a:p>
          <a:p>
            <a:r>
              <a:rPr lang="en-US" dirty="0" smtClean="0"/>
              <a:t>Lowest percentages:</a:t>
            </a:r>
          </a:p>
          <a:p>
            <a:r>
              <a:rPr lang="en-US" dirty="0" smtClean="0"/>
              <a:t>Piatt   6.5%</a:t>
            </a:r>
          </a:p>
          <a:p>
            <a:r>
              <a:rPr lang="en-US" dirty="0" smtClean="0"/>
              <a:t>De Witt  7.9%</a:t>
            </a:r>
          </a:p>
          <a:p>
            <a:r>
              <a:rPr lang="en-US" dirty="0" smtClean="0"/>
              <a:t>Menard   7.9%</a:t>
            </a:r>
          </a:p>
          <a:p>
            <a:endParaRPr lang="en-US" dirty="0"/>
          </a:p>
          <a:p>
            <a:endParaRPr lang="en-US" dirty="0" smtClean="0"/>
          </a:p>
          <a:p>
            <a:r>
              <a:rPr lang="en-US" dirty="0" smtClean="0"/>
              <a:t>2014 Update from Retail Strategies: </a:t>
            </a:r>
          </a:p>
          <a:p>
            <a:r>
              <a:rPr lang="en-US" dirty="0" smtClean="0"/>
              <a:t>In 2014, 14.9% of households had incomes less than $15,000</a:t>
            </a:r>
            <a:endParaRPr lang="en-US" dirty="0"/>
          </a:p>
        </p:txBody>
      </p:sp>
      <p:sp>
        <p:nvSpPr>
          <p:cNvPr id="4" name="Slide Number Placeholder 3"/>
          <p:cNvSpPr>
            <a:spLocks noGrp="1"/>
          </p:cNvSpPr>
          <p:nvPr>
            <p:ph type="sldNum" sz="quarter" idx="10"/>
          </p:nvPr>
        </p:nvSpPr>
        <p:spPr/>
        <p:txBody>
          <a:bodyPr/>
          <a:lstStyle/>
          <a:p>
            <a:fld id="{74F05B58-8AEE-493F-A66D-C244146E70E1}" type="slidenum">
              <a:rPr lang="en-US" smtClean="0"/>
              <a:pPr/>
              <a:t>14</a:t>
            </a:fld>
            <a:endParaRPr lang="en-US"/>
          </a:p>
        </p:txBody>
      </p:sp>
    </p:spTree>
    <p:extLst>
      <p:ext uri="{BB962C8B-B14F-4D97-AF65-F5344CB8AC3E}">
        <p14:creationId xmlns:p14="http://schemas.microsoft.com/office/powerpoint/2010/main" val="571696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Interesting statistical measure.  The higher the number, the more likelihood of having households with three or more members (i.e., families).  One- or two-resident households = singles, couples, empty-nesters, widowed.  </a:t>
            </a:r>
          </a:p>
          <a:p>
            <a:endParaRPr lang="en-US" dirty="0"/>
          </a:p>
          <a:p>
            <a:r>
              <a:rPr lang="en-US" dirty="0" smtClean="0"/>
              <a:t>A population with fewer households of children = a population less likely to sustain long-term growth.  </a:t>
            </a:r>
          </a:p>
          <a:p>
            <a:endParaRPr lang="en-US" dirty="0" smtClean="0"/>
          </a:p>
          <a:p>
            <a:endParaRPr lang="en-US" dirty="0" smtClean="0"/>
          </a:p>
          <a:p>
            <a:r>
              <a:rPr lang="en-US" dirty="0" smtClean="0"/>
              <a:t>2014 update from Retail Strategies: (3 mi drive time)</a:t>
            </a:r>
          </a:p>
          <a:p>
            <a:r>
              <a:rPr lang="en-US" dirty="0" smtClean="0"/>
              <a:t>2014 </a:t>
            </a:r>
            <a:r>
              <a:rPr lang="en-US" dirty="0" err="1" smtClean="0"/>
              <a:t>avg</a:t>
            </a:r>
            <a:r>
              <a:rPr lang="en-US" dirty="0" smtClean="0"/>
              <a:t> household size of 2.27; down from 2.29 in 2010.</a:t>
            </a:r>
            <a:endParaRPr lang="en-US" dirty="0"/>
          </a:p>
        </p:txBody>
      </p:sp>
      <p:sp>
        <p:nvSpPr>
          <p:cNvPr id="4" name="Slide Number Placeholder 3"/>
          <p:cNvSpPr>
            <a:spLocks noGrp="1"/>
          </p:cNvSpPr>
          <p:nvPr>
            <p:ph type="sldNum" sz="quarter" idx="10"/>
          </p:nvPr>
        </p:nvSpPr>
        <p:spPr/>
        <p:txBody>
          <a:bodyPr/>
          <a:lstStyle/>
          <a:p>
            <a:fld id="{74F05B58-8AEE-493F-A66D-C244146E70E1}" type="slidenum">
              <a:rPr lang="en-US" smtClean="0"/>
              <a:pPr/>
              <a:t>15</a:t>
            </a:fld>
            <a:endParaRPr lang="en-US"/>
          </a:p>
        </p:txBody>
      </p:sp>
    </p:spTree>
    <p:extLst>
      <p:ext uri="{BB962C8B-B14F-4D97-AF65-F5344CB8AC3E}">
        <p14:creationId xmlns:p14="http://schemas.microsoft.com/office/powerpoint/2010/main" val="2684514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ESRI is a company that provides software, data, and other tools to analyze spatial information.  “Tapestry” uses demographic and consumer behavior information (i.e., what we spend our money on and where) to divide households into 66 household segments.  Each segment feeds into 1 of 14 Life Mode Groups.  These segments &amp; their grouping paints a fuller picture of the people who make up a community and is used for targeted marketing campaigns.  </a:t>
            </a:r>
          </a:p>
          <a:p>
            <a:endParaRPr lang="en-US" dirty="0"/>
          </a:p>
          <a:p>
            <a:r>
              <a:rPr lang="en-US" dirty="0" smtClean="0"/>
              <a:t>2014 data from Retail Strategies.  The percentages add to 101% due to rounding.  </a:t>
            </a:r>
          </a:p>
          <a:p>
            <a:endParaRPr lang="en-US" dirty="0"/>
          </a:p>
          <a:p>
            <a:r>
              <a:rPr lang="en-US" dirty="0" smtClean="0"/>
              <a:t>A phrase describing each of the segments is included.  </a:t>
            </a:r>
          </a:p>
          <a:p>
            <a:endParaRPr lang="en-US" sz="1000" dirty="0"/>
          </a:p>
        </p:txBody>
      </p:sp>
      <p:sp>
        <p:nvSpPr>
          <p:cNvPr id="4" name="Slide Number Placeholder 3"/>
          <p:cNvSpPr>
            <a:spLocks noGrp="1"/>
          </p:cNvSpPr>
          <p:nvPr>
            <p:ph type="sldNum" sz="quarter" idx="10"/>
          </p:nvPr>
        </p:nvSpPr>
        <p:spPr/>
        <p:txBody>
          <a:bodyPr/>
          <a:lstStyle/>
          <a:p>
            <a:fld id="{74F05B58-8AEE-493F-A66D-C244146E70E1}" type="slidenum">
              <a:rPr lang="en-US" smtClean="0"/>
              <a:pPr/>
              <a:t>16</a:t>
            </a:fld>
            <a:endParaRPr lang="en-US"/>
          </a:p>
        </p:txBody>
      </p:sp>
    </p:spTree>
    <p:extLst>
      <p:ext uri="{BB962C8B-B14F-4D97-AF65-F5344CB8AC3E}">
        <p14:creationId xmlns:p14="http://schemas.microsoft.com/office/powerpoint/2010/main" val="1405854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t>Each segment feeds into 1 of 14 Life Mode Groups. </a:t>
            </a:r>
          </a:p>
          <a:p>
            <a:endParaRPr lang="en-US" sz="1000" dirty="0"/>
          </a:p>
          <a:p>
            <a:r>
              <a:rPr lang="en-US" sz="1000" dirty="0" smtClean="0"/>
              <a:t>We basically have only 4 of 14 LM Groups in Lincoln: </a:t>
            </a:r>
          </a:p>
          <a:p>
            <a:r>
              <a:rPr lang="en-US" sz="1000" dirty="0" err="1" smtClean="0"/>
              <a:t>GenXurban</a:t>
            </a:r>
            <a:r>
              <a:rPr lang="en-US" sz="1000" dirty="0" smtClean="0"/>
              <a:t> (2</a:t>
            </a:r>
            <a:r>
              <a:rPr lang="en-US" sz="1000" baseline="30000" dirty="0" smtClean="0"/>
              <a:t>nd</a:t>
            </a:r>
            <a:r>
              <a:rPr lang="en-US" sz="1000" dirty="0" smtClean="0"/>
              <a:t> largest group; middle age, few kids, mortgage; live and work in the same county; live in older, single family homes); </a:t>
            </a:r>
          </a:p>
          <a:p>
            <a:r>
              <a:rPr lang="en-US" sz="1000" dirty="0" smtClean="0"/>
              <a:t>Cozy Country Living (“empty nesters in bucolic settings;” largest group, half of Midwest; have pets; politically conservative, “buy American;” shop at discount stores, buy little online) ;</a:t>
            </a:r>
          </a:p>
          <a:p>
            <a:r>
              <a:rPr lang="en-US" sz="1000" dirty="0" smtClean="0"/>
              <a:t>Middle Ground (thirtysomethings; have ditched landlines for cell phones; online a lot); and </a:t>
            </a:r>
          </a:p>
          <a:p>
            <a:r>
              <a:rPr lang="en-US" sz="1000" dirty="0" smtClean="0"/>
              <a:t>Hometown (stay close to home; cornerstone is religion; visit discount stores, clip coupons, &amp; play the lottery) .  </a:t>
            </a:r>
          </a:p>
          <a:p>
            <a:endParaRPr lang="en-US" sz="1000" dirty="0"/>
          </a:p>
          <a:p>
            <a:r>
              <a:rPr lang="en-US" sz="1000" dirty="0" smtClean="0"/>
              <a:t>We don’t have  other younger or more affluent LM Groups: Affluent Estates (established wealth), Upscale Ave (think </a:t>
            </a:r>
            <a:r>
              <a:rPr lang="en-US" sz="1000" dirty="0" err="1" smtClean="0"/>
              <a:t>properous</a:t>
            </a:r>
            <a:r>
              <a:rPr lang="en-US" sz="1000" dirty="0" smtClean="0"/>
              <a:t> suburban), </a:t>
            </a:r>
            <a:r>
              <a:rPr lang="en-US" sz="1000" dirty="0"/>
              <a:t>Uptown Singles (“young, educated, working professionals looking for the best of city life</a:t>
            </a:r>
            <a:r>
              <a:rPr lang="en-US" sz="1000" dirty="0" smtClean="0"/>
              <a:t>”), Midtown Singles (millennials on the move), Scholars &amp; Patriots (think college students and military families),  High Hopes (“young, mobile, educated; looking for the American Dream”), Next Wave (most ethnically diverse), or Family Landscapes (successful young families w/ children, soccer moms) .</a:t>
            </a:r>
          </a:p>
          <a:p>
            <a:endParaRPr lang="en-US" sz="1000" dirty="0"/>
          </a:p>
          <a:p>
            <a:r>
              <a:rPr lang="en-US" sz="1000" dirty="0" smtClean="0"/>
              <a:t>Our segmentation also shapes who we can attract economically and who is attracted to us.  If you’re a Solo Act… you will not have much interest in a community that is made up of Senior Styles. </a:t>
            </a:r>
          </a:p>
          <a:p>
            <a:endParaRPr lang="en-US" sz="1000" dirty="0"/>
          </a:p>
          <a:p>
            <a:r>
              <a:rPr lang="en-US" sz="1000" dirty="0" smtClean="0"/>
              <a:t>If you have an urban bent (Uptown Singles) or a suburban bent (Upscale Avenues), you won’t have much interest in Cozy Country Living.  </a:t>
            </a:r>
          </a:p>
          <a:p>
            <a:endParaRPr lang="en-US" sz="1000" dirty="0"/>
          </a:p>
          <a:p>
            <a:endParaRPr lang="en-US" sz="1000" dirty="0"/>
          </a:p>
        </p:txBody>
      </p:sp>
      <p:sp>
        <p:nvSpPr>
          <p:cNvPr id="4" name="Slide Number Placeholder 3"/>
          <p:cNvSpPr>
            <a:spLocks noGrp="1"/>
          </p:cNvSpPr>
          <p:nvPr>
            <p:ph type="sldNum" sz="quarter" idx="10"/>
          </p:nvPr>
        </p:nvSpPr>
        <p:spPr/>
        <p:txBody>
          <a:bodyPr/>
          <a:lstStyle/>
          <a:p>
            <a:fld id="{74F05B58-8AEE-493F-A66D-C244146E70E1}" type="slidenum">
              <a:rPr lang="en-US" smtClean="0"/>
              <a:pPr/>
              <a:t>17</a:t>
            </a:fld>
            <a:endParaRPr lang="en-US"/>
          </a:p>
        </p:txBody>
      </p:sp>
    </p:spTree>
    <p:extLst>
      <p:ext uri="{BB962C8B-B14F-4D97-AF65-F5344CB8AC3E}">
        <p14:creationId xmlns:p14="http://schemas.microsoft.com/office/powerpoint/2010/main" val="978990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quantity of jobs used to drive the growth of an area.  With a stagnant economy, the driver of growth in the future will be the quality of place.  </a:t>
            </a:r>
            <a:endParaRPr lang="en-US" dirty="0"/>
          </a:p>
        </p:txBody>
      </p:sp>
      <p:sp>
        <p:nvSpPr>
          <p:cNvPr id="4" name="Slide Number Placeholder 3"/>
          <p:cNvSpPr>
            <a:spLocks noGrp="1"/>
          </p:cNvSpPr>
          <p:nvPr>
            <p:ph type="sldNum" sz="quarter" idx="10"/>
          </p:nvPr>
        </p:nvSpPr>
        <p:spPr/>
        <p:txBody>
          <a:bodyPr/>
          <a:lstStyle/>
          <a:p>
            <a:fld id="{74F05B58-8AEE-493F-A66D-C244146E70E1}" type="slidenum">
              <a:rPr lang="en-US" smtClean="0"/>
              <a:pPr/>
              <a:t>18</a:t>
            </a:fld>
            <a:endParaRPr lang="en-US"/>
          </a:p>
        </p:txBody>
      </p:sp>
    </p:spTree>
    <p:extLst>
      <p:ext uri="{BB962C8B-B14F-4D97-AF65-F5344CB8AC3E}">
        <p14:creationId xmlns:p14="http://schemas.microsoft.com/office/powerpoint/2010/main" val="2769106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4F05B58-8AEE-493F-A66D-C244146E70E1}" type="slidenum">
              <a:rPr lang="en-US" smtClean="0"/>
              <a:pPr/>
              <a:t>19</a:t>
            </a:fld>
            <a:endParaRPr lang="en-US"/>
          </a:p>
        </p:txBody>
      </p:sp>
    </p:spTree>
    <p:extLst>
      <p:ext uri="{BB962C8B-B14F-4D97-AF65-F5344CB8AC3E}">
        <p14:creationId xmlns:p14="http://schemas.microsoft.com/office/powerpoint/2010/main" val="18141021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4F05B58-8AEE-493F-A66D-C244146E70E1}" type="slidenum">
              <a:rPr lang="en-US" smtClean="0"/>
              <a:pPr/>
              <a:t>20</a:t>
            </a:fld>
            <a:endParaRPr lang="en-US"/>
          </a:p>
        </p:txBody>
      </p:sp>
    </p:spTree>
    <p:extLst>
      <p:ext uri="{BB962C8B-B14F-4D97-AF65-F5344CB8AC3E}">
        <p14:creationId xmlns:p14="http://schemas.microsoft.com/office/powerpoint/2010/main" val="22814979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4F05B58-8AEE-493F-A66D-C244146E70E1}" type="slidenum">
              <a:rPr lang="en-US" smtClean="0"/>
              <a:pPr/>
              <a:t>21</a:t>
            </a:fld>
            <a:endParaRPr lang="en-US"/>
          </a:p>
        </p:txBody>
      </p:sp>
    </p:spTree>
    <p:extLst>
      <p:ext uri="{BB962C8B-B14F-4D97-AF65-F5344CB8AC3E}">
        <p14:creationId xmlns:p14="http://schemas.microsoft.com/office/powerpoint/2010/main" val="19931806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Indiana ranks 25</a:t>
            </a:r>
            <a:r>
              <a:rPr lang="en-US" baseline="30000" dirty="0" smtClean="0"/>
              <a:t>th</a:t>
            </a:r>
            <a:r>
              <a:rPr lang="en-US" dirty="0" smtClean="0"/>
              <a:t>.  Wisconsin</a:t>
            </a:r>
            <a:r>
              <a:rPr lang="en-US" baseline="0" dirty="0" smtClean="0"/>
              <a:t> 32</a:t>
            </a:r>
            <a:r>
              <a:rPr lang="en-US" baseline="30000" dirty="0" smtClean="0"/>
              <a:t>nd</a:t>
            </a:r>
            <a:r>
              <a:rPr lang="en-US" baseline="0" dirty="0" smtClean="0"/>
              <a:t>. </a:t>
            </a:r>
          </a:p>
          <a:p>
            <a:endParaRPr lang="en-US" baseline="0" dirty="0" smtClean="0"/>
          </a:p>
          <a:p>
            <a:r>
              <a:rPr lang="en-US" baseline="0" dirty="0" smtClean="0"/>
              <a:t>Washington, D.C. – 0.75%.</a:t>
            </a:r>
            <a:endParaRPr lang="en-US" dirty="0"/>
          </a:p>
        </p:txBody>
      </p:sp>
      <p:sp>
        <p:nvSpPr>
          <p:cNvPr id="4" name="Slide Number Placeholder 3"/>
          <p:cNvSpPr>
            <a:spLocks noGrp="1"/>
          </p:cNvSpPr>
          <p:nvPr>
            <p:ph type="sldNum" sz="quarter" idx="10"/>
          </p:nvPr>
        </p:nvSpPr>
        <p:spPr/>
        <p:txBody>
          <a:bodyPr/>
          <a:lstStyle/>
          <a:p>
            <a:fld id="{74F05B58-8AEE-493F-A66D-C244146E70E1}" type="slidenum">
              <a:rPr lang="en-US" smtClean="0"/>
              <a:pPr/>
              <a:t>22</a:t>
            </a:fld>
            <a:endParaRPr lang="en-US"/>
          </a:p>
        </p:txBody>
      </p:sp>
    </p:spTree>
    <p:extLst>
      <p:ext uri="{BB962C8B-B14F-4D97-AF65-F5344CB8AC3E}">
        <p14:creationId xmlns:p14="http://schemas.microsoft.com/office/powerpoint/2010/main" val="1105234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685800"/>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F05B58-8AEE-493F-A66D-C244146E70E1}" type="slidenum">
              <a:rPr lang="en-US" smtClean="0"/>
              <a:pPr/>
              <a:t>23</a:t>
            </a:fld>
            <a:endParaRPr lang="en-US"/>
          </a:p>
        </p:txBody>
      </p:sp>
    </p:spTree>
    <p:extLst>
      <p:ext uri="{BB962C8B-B14F-4D97-AF65-F5344CB8AC3E}">
        <p14:creationId xmlns:p14="http://schemas.microsoft.com/office/powerpoint/2010/main" val="23375718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4F05B58-8AEE-493F-A66D-C244146E70E1}" type="slidenum">
              <a:rPr lang="en-US" smtClean="0"/>
              <a:pPr/>
              <a:t>24</a:t>
            </a:fld>
            <a:endParaRPr lang="en-US"/>
          </a:p>
        </p:txBody>
      </p:sp>
    </p:spTree>
    <p:extLst>
      <p:ext uri="{BB962C8B-B14F-4D97-AF65-F5344CB8AC3E}">
        <p14:creationId xmlns:p14="http://schemas.microsoft.com/office/powerpoint/2010/main" val="2380716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smtClean="0"/>
          </a:p>
          <a:p>
            <a:r>
              <a:rPr lang="en-US" dirty="0" smtClean="0"/>
              <a:t>American Legislative Exchange Council.  Measure of 15 economic and policy variables. Economic Performance ranked 47</a:t>
            </a:r>
            <a:r>
              <a:rPr lang="en-US" baseline="30000" dirty="0" smtClean="0"/>
              <a:t>th</a:t>
            </a:r>
            <a:r>
              <a:rPr lang="en-US" dirty="0" smtClean="0"/>
              <a:t> (backward looking: State domestic product, domestic migration, and payroll employment). </a:t>
            </a:r>
          </a:p>
          <a:p>
            <a:endParaRPr lang="en-US" dirty="0" smtClean="0"/>
          </a:p>
          <a:p>
            <a:r>
              <a:rPr lang="en-US" dirty="0" smtClean="0"/>
              <a:t>Property taxes: Illinoisans paid 2.28% of their home value in property taxes.  WI 2.07%. IN 0.93%.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74F05B58-8AEE-493F-A66D-C244146E70E1}" type="slidenum">
              <a:rPr lang="en-US" smtClean="0"/>
              <a:pPr/>
              <a:t>25</a:t>
            </a:fld>
            <a:endParaRPr lang="en-US"/>
          </a:p>
        </p:txBody>
      </p:sp>
    </p:spTree>
    <p:extLst>
      <p:ext uri="{BB962C8B-B14F-4D97-AF65-F5344CB8AC3E}">
        <p14:creationId xmlns:p14="http://schemas.microsoft.com/office/powerpoint/2010/main" val="4364356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4F05B58-8AEE-493F-A66D-C244146E70E1}" type="slidenum">
              <a:rPr lang="en-US" smtClean="0"/>
              <a:pPr/>
              <a:t>26</a:t>
            </a:fld>
            <a:endParaRPr lang="en-US"/>
          </a:p>
        </p:txBody>
      </p:sp>
    </p:spTree>
    <p:extLst>
      <p:ext uri="{BB962C8B-B14F-4D97-AF65-F5344CB8AC3E}">
        <p14:creationId xmlns:p14="http://schemas.microsoft.com/office/powerpoint/2010/main" val="482763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20161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59017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1548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5103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56166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58042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53417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40842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95378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91262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4338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1141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28649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3/8/2015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010535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86754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87795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134922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872297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726669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0090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371980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86229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F08F-DC6B-4601-B491-B0F83F6DD2DA}" type="datetimeFigureOut">
              <a:rPr lang="en-US" smtClean="0"/>
              <a:pPr/>
              <a:t>3/8/2015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296299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F08F-DC6B-4601-B491-B0F83F6DD2DA}" type="datetimeFigureOut">
              <a:rPr lang="en-US" smtClean="0"/>
              <a:pPr/>
              <a:t>3/8/2015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3552850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23879">
              <a:srgbClr val="70AD47">
                <a:lumMod val="90000"/>
                <a:lumOff val="10000"/>
              </a:srgbClr>
            </a:gs>
            <a:gs pos="7080">
              <a:schemeClr val="accent6">
                <a:lumMod val="99000"/>
              </a:schemeClr>
            </a:gs>
            <a:gs pos="49000">
              <a:schemeClr val="accent6">
                <a:lumMod val="92000"/>
                <a:lumOff val="8000"/>
              </a:schemeClr>
            </a:gs>
            <a:gs pos="74000">
              <a:schemeClr val="accent6"/>
            </a:gs>
            <a:gs pos="100000">
              <a:schemeClr val="accent6">
                <a:lumMod val="99000"/>
                <a:lumOff val="1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bg1"/>
                </a:solidFill>
              </a:rPr>
              <a:t>City of </a:t>
            </a:r>
            <a:r>
              <a:rPr lang="en-US" dirty="0" smtClean="0">
                <a:solidFill>
                  <a:schemeClr val="bg1"/>
                </a:solidFill>
              </a:rPr>
              <a:t>Lincoln Strategic Planning Retreat</a:t>
            </a:r>
            <a:endParaRPr lang="en-US" dirty="0">
              <a:solidFill>
                <a:schemeClr val="bg1"/>
              </a:solidFill>
            </a:endParaRPr>
          </a:p>
        </p:txBody>
      </p:sp>
      <p:sp>
        <p:nvSpPr>
          <p:cNvPr id="3" name="Subtitle 2"/>
          <p:cNvSpPr>
            <a:spLocks noGrp="1"/>
          </p:cNvSpPr>
          <p:nvPr>
            <p:ph type="subTitle" idx="1"/>
          </p:nvPr>
        </p:nvSpPr>
        <p:spPr/>
        <p:txBody>
          <a:bodyPr/>
          <a:lstStyle/>
          <a:p>
            <a:r>
              <a:rPr lang="en-US" b="1" dirty="0" smtClean="0">
                <a:solidFill>
                  <a:schemeClr val="bg1"/>
                </a:solidFill>
              </a:rPr>
              <a:t>Friday, March 6, </a:t>
            </a:r>
            <a:r>
              <a:rPr lang="en-US" b="1" dirty="0">
                <a:solidFill>
                  <a:schemeClr val="bg1"/>
                </a:solidFill>
              </a:rPr>
              <a:t>2015</a:t>
            </a:r>
          </a:p>
          <a:p>
            <a:endParaRPr lang="en-US" dirty="0"/>
          </a:p>
        </p:txBody>
      </p:sp>
    </p:spTree>
    <p:extLst>
      <p:ext uri="{BB962C8B-B14F-4D97-AF65-F5344CB8AC3E}">
        <p14:creationId xmlns:p14="http://schemas.microsoft.com/office/powerpoint/2010/main" val="27757019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6"/>
            </a:gs>
            <a:gs pos="74000">
              <a:schemeClr val="accent6">
                <a:lumMod val="60000"/>
                <a:lumOff val="40000"/>
              </a:schemeClr>
            </a:gs>
            <a:gs pos="83000">
              <a:schemeClr val="accent6">
                <a:lumMod val="60000"/>
                <a:lumOff val="40000"/>
              </a:schemeClr>
            </a:gs>
            <a:gs pos="100000">
              <a:schemeClr val="accent6"/>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Demographic Profile</a:t>
            </a:r>
            <a:endParaRPr lang="en-US" dirty="0">
              <a:solidFill>
                <a:schemeClr val="bg1"/>
              </a:solidFill>
            </a:endParaRP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387175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City of Lincoln Demographics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98982982"/>
              </p:ext>
            </p:extLst>
          </p:nvPr>
        </p:nvGraphicFramePr>
        <p:xfrm>
          <a:off x="926435" y="1828802"/>
          <a:ext cx="10178714" cy="3583483"/>
        </p:xfrm>
        <a:graphic>
          <a:graphicData uri="http://schemas.openxmlformats.org/drawingml/2006/table">
            <a:tbl>
              <a:tblPr firstRow="1" firstCol="1" bandRow="1">
                <a:tableStyleId>{5C22544A-7EE6-4342-B048-85BDC9FD1C3A}</a:tableStyleId>
              </a:tblPr>
              <a:tblGrid>
                <a:gridCol w="3951889"/>
                <a:gridCol w="1004873"/>
                <a:gridCol w="909973"/>
                <a:gridCol w="387389"/>
                <a:gridCol w="1004873"/>
                <a:gridCol w="909973"/>
                <a:gridCol w="387389"/>
                <a:gridCol w="1622355"/>
              </a:tblGrid>
              <a:tr h="254301">
                <a:tc>
                  <a:txBody>
                    <a:bodyPr/>
                    <a:lstStyle/>
                    <a:p>
                      <a:pPr marL="0" marR="0">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ctr">
                        <a:lnSpc>
                          <a:spcPct val="115000"/>
                        </a:lnSpc>
                        <a:spcBef>
                          <a:spcPts val="0"/>
                        </a:spcBef>
                        <a:spcAft>
                          <a:spcPts val="0"/>
                        </a:spcAft>
                      </a:pPr>
                      <a:r>
                        <a:rPr lang="en-US" sz="1400">
                          <a:effectLst/>
                        </a:rPr>
                        <a: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ctr">
                        <a:lnSpc>
                          <a:spcPct val="115000"/>
                        </a:lnSpc>
                        <a:spcBef>
                          <a:spcPts val="0"/>
                        </a:spcBef>
                        <a:spcAft>
                          <a:spcPts val="0"/>
                        </a:spcAft>
                      </a:pPr>
                      <a:r>
                        <a:rPr lang="en-US" sz="1400">
                          <a:effectLst/>
                        </a:rPr>
                        <a: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a:lnSpc>
                          <a:spcPct val="115000"/>
                        </a:lnSpc>
                      </a:pPr>
                      <a:endParaRPr lang="en-US" sz="1600">
                        <a:effectLst/>
                        <a:latin typeface="Calibri" panose="020F0502020204030204" pitchFamily="34" charset="0"/>
                      </a:endParaRPr>
                    </a:p>
                  </a:txBody>
                  <a:tcPr marL="43705" marR="43705" marT="0" marB="0" anchor="b"/>
                </a:tc>
                <a:tc>
                  <a:txBody>
                    <a:bodyPr/>
                    <a:lstStyle/>
                    <a:p>
                      <a:pPr marL="0" marR="0" algn="ctr">
                        <a:lnSpc>
                          <a:spcPct val="115000"/>
                        </a:lnSpc>
                        <a:spcBef>
                          <a:spcPts val="0"/>
                        </a:spcBef>
                        <a:spcAft>
                          <a:spcPts val="0"/>
                        </a:spcAft>
                      </a:pPr>
                      <a:r>
                        <a:rPr lang="en-US" sz="1400">
                          <a:effectLst/>
                        </a:rPr>
                        <a: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ctr">
                        <a:lnSpc>
                          <a:spcPct val="115000"/>
                        </a:lnSpc>
                        <a:spcBef>
                          <a:spcPts val="0"/>
                        </a:spcBef>
                        <a:spcAft>
                          <a:spcPts val="0"/>
                        </a:spcAft>
                      </a:pPr>
                      <a:r>
                        <a:rPr lang="en-US" sz="1400">
                          <a:effectLst/>
                        </a:rPr>
                        <a: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a:lnSpc>
                          <a:spcPct val="115000"/>
                        </a:lnSpc>
                      </a:pPr>
                      <a:endParaRPr lang="en-US" sz="1600">
                        <a:effectLst/>
                        <a:latin typeface="Calibri" panose="020F0502020204030204" pitchFamily="34" charset="0"/>
                      </a:endParaRPr>
                    </a:p>
                  </a:txBody>
                  <a:tcPr marL="43705" marR="43705" marT="0" marB="0" anchor="b"/>
                </a:tc>
                <a:tc>
                  <a:txBody>
                    <a:bodyPr/>
                    <a:lstStyle/>
                    <a:p>
                      <a:pPr marL="0" marR="0" algn="ctr">
                        <a:lnSpc>
                          <a:spcPct val="115000"/>
                        </a:lnSpc>
                        <a:spcBef>
                          <a:spcPts val="0"/>
                        </a:spcBef>
                        <a:spcAft>
                          <a:spcPts val="0"/>
                        </a:spcAft>
                      </a:pPr>
                      <a:r>
                        <a:rPr lang="en-US" sz="1400">
                          <a:effectLst/>
                        </a:rPr>
                        <a:t>% Change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r>
              <a:tr h="462366">
                <a:tc>
                  <a:txBody>
                    <a:bodyPr/>
                    <a:lstStyle/>
                    <a:p>
                      <a:pPr marL="0" marR="0">
                        <a:lnSpc>
                          <a:spcPct val="115000"/>
                        </a:lnSpc>
                        <a:spcBef>
                          <a:spcPts val="0"/>
                        </a:spcBef>
                        <a:spcAft>
                          <a:spcPts val="0"/>
                        </a:spcAft>
                      </a:pPr>
                      <a:r>
                        <a:rPr lang="en-US" sz="1400" dirty="0">
                          <a:effectLst/>
                        </a:rPr>
                        <a:t>Total population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a:effectLst/>
                        </a:rPr>
                        <a:t>14,504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a:effectLst/>
                        </a:rPr>
                        <a:t>100%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a:lnSpc>
                          <a:spcPct val="115000"/>
                        </a:lnSpc>
                      </a:pPr>
                      <a:endParaRPr lang="en-US" sz="1600">
                        <a:effectLst/>
                        <a:latin typeface="Calibri" panose="020F0502020204030204" pitchFamily="34" charset="0"/>
                      </a:endParaRPr>
                    </a:p>
                  </a:txBody>
                  <a:tcPr marL="43705" marR="43705" marT="0" marB="0" anchor="b"/>
                </a:tc>
                <a:tc>
                  <a:txBody>
                    <a:bodyPr/>
                    <a:lstStyle/>
                    <a:p>
                      <a:pPr marL="0" marR="0" algn="r">
                        <a:lnSpc>
                          <a:spcPct val="115000"/>
                        </a:lnSpc>
                        <a:spcBef>
                          <a:spcPts val="0"/>
                        </a:spcBef>
                        <a:spcAft>
                          <a:spcPts val="0"/>
                        </a:spcAft>
                      </a:pPr>
                      <a:r>
                        <a:rPr lang="en-US" sz="1400">
                          <a:effectLst/>
                        </a:rPr>
                        <a:t>14,323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a:effectLst/>
                        </a:rPr>
                        <a:t>100%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a:lnSpc>
                          <a:spcPct val="115000"/>
                        </a:lnSpc>
                      </a:pPr>
                      <a:endParaRPr lang="en-US" sz="1600">
                        <a:effectLst/>
                        <a:latin typeface="Calibri" panose="020F0502020204030204" pitchFamily="34" charset="0"/>
                      </a:endParaRPr>
                    </a:p>
                  </a:txBody>
                  <a:tcPr marL="43705" marR="43705" marT="0" marB="0" anchor="b"/>
                </a:tc>
                <a:tc>
                  <a:txBody>
                    <a:bodyPr/>
                    <a:lstStyle/>
                    <a:p>
                      <a:pPr marL="0" marR="0" algn="r">
                        <a:lnSpc>
                          <a:spcPct val="115000"/>
                        </a:lnSpc>
                        <a:spcBef>
                          <a:spcPts val="0"/>
                        </a:spcBef>
                        <a:spcAft>
                          <a:spcPts val="0"/>
                        </a:spcAft>
                      </a:pPr>
                      <a:r>
                        <a:rPr lang="en-US" sz="1400">
                          <a:effectLst/>
                        </a:rPr>
                        <a:t>-1.2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r>
              <a:tr h="254301">
                <a:tc>
                  <a:txBody>
                    <a:bodyPr/>
                    <a:lstStyle/>
                    <a:p>
                      <a:pPr marL="0" marR="0">
                        <a:lnSpc>
                          <a:spcPct val="115000"/>
                        </a:lnSpc>
                        <a:spcBef>
                          <a:spcPts val="0"/>
                        </a:spcBef>
                        <a:spcAft>
                          <a:spcPts val="0"/>
                        </a:spcAft>
                      </a:pPr>
                      <a:r>
                        <a:rPr lang="en-US" sz="1400" dirty="0">
                          <a:effectLst/>
                        </a:rPr>
                        <a:t>    35 to 44 years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a:effectLst/>
                        </a:rPr>
                        <a:t>1,543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a:effectLst/>
                        </a:rPr>
                        <a:t>11%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a:lnSpc>
                          <a:spcPct val="115000"/>
                        </a:lnSpc>
                      </a:pPr>
                      <a:endParaRPr lang="en-US" sz="1600">
                        <a:effectLst/>
                        <a:latin typeface="Calibri" panose="020F0502020204030204" pitchFamily="34" charset="0"/>
                      </a:endParaRPr>
                    </a:p>
                  </a:txBody>
                  <a:tcPr marL="43705" marR="43705" marT="0" marB="0" anchor="b"/>
                </a:tc>
                <a:tc>
                  <a:txBody>
                    <a:bodyPr/>
                    <a:lstStyle/>
                    <a:p>
                      <a:pPr marL="0" marR="0" algn="r">
                        <a:lnSpc>
                          <a:spcPct val="115000"/>
                        </a:lnSpc>
                        <a:spcBef>
                          <a:spcPts val="0"/>
                        </a:spcBef>
                        <a:spcAft>
                          <a:spcPts val="0"/>
                        </a:spcAft>
                      </a:pPr>
                      <a:r>
                        <a:rPr lang="en-US" sz="1400" dirty="0">
                          <a:effectLst/>
                        </a:rPr>
                        <a:t>1,284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dirty="0">
                          <a:effectLst/>
                        </a:rPr>
                        <a:t>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a:lnSpc>
                          <a:spcPct val="115000"/>
                        </a:lnSpc>
                      </a:pPr>
                      <a:endParaRPr lang="en-US" sz="1600" dirty="0">
                        <a:effectLst/>
                        <a:latin typeface="Calibri" panose="020F0502020204030204" pitchFamily="34" charset="0"/>
                      </a:endParaRPr>
                    </a:p>
                  </a:txBody>
                  <a:tcPr marL="43705" marR="43705" marT="0" marB="0" anchor="b"/>
                </a:tc>
                <a:tc>
                  <a:txBody>
                    <a:bodyPr/>
                    <a:lstStyle/>
                    <a:p>
                      <a:pPr marL="0" marR="0" algn="r">
                        <a:lnSpc>
                          <a:spcPct val="115000"/>
                        </a:lnSpc>
                        <a:spcBef>
                          <a:spcPts val="0"/>
                        </a:spcBef>
                        <a:spcAft>
                          <a:spcPts val="0"/>
                        </a:spcAft>
                      </a:pPr>
                      <a:r>
                        <a:rPr lang="en-US" sz="1400" dirty="0">
                          <a:effectLst/>
                        </a:rPr>
                        <a:t>-16.8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r>
              <a:tr h="254301">
                <a:tc>
                  <a:txBody>
                    <a:bodyPr/>
                    <a:lstStyle/>
                    <a:p>
                      <a:pPr marL="0" marR="0">
                        <a:lnSpc>
                          <a:spcPct val="115000"/>
                        </a:lnSpc>
                        <a:spcBef>
                          <a:spcPts val="0"/>
                        </a:spcBef>
                        <a:spcAft>
                          <a:spcPts val="0"/>
                        </a:spcAft>
                      </a:pPr>
                      <a:r>
                        <a:rPr lang="en-US" sz="1400" dirty="0">
                          <a:effectLst/>
                        </a:rPr>
                        <a:t>    60 to 64 years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a:effectLst/>
                        </a:rPr>
                        <a:t>791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a:effectLst/>
                        </a:rPr>
                        <a:t>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a:lnSpc>
                          <a:spcPct val="115000"/>
                        </a:lnSpc>
                      </a:pPr>
                      <a:endParaRPr lang="en-US" sz="1600">
                        <a:effectLst/>
                        <a:latin typeface="Calibri" panose="020F0502020204030204" pitchFamily="34" charset="0"/>
                      </a:endParaRPr>
                    </a:p>
                  </a:txBody>
                  <a:tcPr marL="43705" marR="43705" marT="0" marB="0" anchor="b"/>
                </a:tc>
                <a:tc>
                  <a:txBody>
                    <a:bodyPr/>
                    <a:lstStyle/>
                    <a:p>
                      <a:pPr marL="0" marR="0" algn="r">
                        <a:lnSpc>
                          <a:spcPct val="115000"/>
                        </a:lnSpc>
                        <a:spcBef>
                          <a:spcPts val="0"/>
                        </a:spcBef>
                        <a:spcAft>
                          <a:spcPts val="0"/>
                        </a:spcAft>
                      </a:pPr>
                      <a:r>
                        <a:rPr lang="en-US" sz="1400">
                          <a:effectLst/>
                        </a:rPr>
                        <a:t>933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a:effectLst/>
                        </a:rPr>
                        <a:t>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a:lnSpc>
                          <a:spcPct val="115000"/>
                        </a:lnSpc>
                      </a:pPr>
                      <a:endParaRPr lang="en-US" sz="1600">
                        <a:effectLst/>
                        <a:latin typeface="Calibri" panose="020F0502020204030204" pitchFamily="34" charset="0"/>
                      </a:endParaRPr>
                    </a:p>
                  </a:txBody>
                  <a:tcPr marL="43705" marR="43705" marT="0" marB="0" anchor="b"/>
                </a:tc>
                <a:tc>
                  <a:txBody>
                    <a:bodyPr/>
                    <a:lstStyle/>
                    <a:p>
                      <a:pPr marL="0" marR="0" algn="r">
                        <a:lnSpc>
                          <a:spcPct val="115000"/>
                        </a:lnSpc>
                        <a:spcBef>
                          <a:spcPts val="0"/>
                        </a:spcBef>
                        <a:spcAft>
                          <a:spcPts val="0"/>
                        </a:spcAft>
                      </a:pPr>
                      <a:r>
                        <a:rPr lang="en-US" sz="1400">
                          <a:effectLst/>
                        </a:rPr>
                        <a:t>18.0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r>
              <a:tr h="316957">
                <a:tc>
                  <a:txBody>
                    <a:bodyPr/>
                    <a:lstStyle/>
                    <a:p>
                      <a:pPr marL="0" marR="0">
                        <a:lnSpc>
                          <a:spcPct val="115000"/>
                        </a:lnSpc>
                        <a:spcBef>
                          <a:spcPts val="0"/>
                        </a:spcBef>
                        <a:spcAft>
                          <a:spcPts val="0"/>
                        </a:spcAft>
                      </a:pPr>
                      <a:r>
                        <a:rPr lang="en-US" sz="1400" dirty="0">
                          <a:effectLst/>
                        </a:rPr>
                        <a:t>      White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a:effectLst/>
                        </a:rPr>
                        <a:t>13,721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a:effectLst/>
                        </a:rPr>
                        <a:t>95%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a:lnSpc>
                          <a:spcPct val="115000"/>
                        </a:lnSpc>
                      </a:pPr>
                      <a:endParaRPr lang="en-US" sz="1600">
                        <a:effectLst/>
                        <a:latin typeface="Calibri" panose="020F0502020204030204" pitchFamily="34" charset="0"/>
                      </a:endParaRPr>
                    </a:p>
                  </a:txBody>
                  <a:tcPr marL="43705" marR="43705" marT="0" marB="0" anchor="b"/>
                </a:tc>
                <a:tc>
                  <a:txBody>
                    <a:bodyPr/>
                    <a:lstStyle/>
                    <a:p>
                      <a:pPr marL="0" marR="0" algn="r">
                        <a:lnSpc>
                          <a:spcPct val="115000"/>
                        </a:lnSpc>
                        <a:spcBef>
                          <a:spcPts val="0"/>
                        </a:spcBef>
                        <a:spcAft>
                          <a:spcPts val="0"/>
                        </a:spcAft>
                      </a:pPr>
                      <a:r>
                        <a:rPr lang="en-US" sz="1400" dirty="0">
                          <a:effectLst/>
                        </a:rPr>
                        <a:t>13,299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dirty="0">
                          <a:effectLst/>
                        </a:rPr>
                        <a:t>93%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a:lnSpc>
                          <a:spcPct val="115000"/>
                        </a:lnSpc>
                      </a:pPr>
                      <a:endParaRPr lang="en-US" sz="1600" dirty="0">
                        <a:effectLst/>
                        <a:latin typeface="Calibri" panose="020F0502020204030204" pitchFamily="34" charset="0"/>
                      </a:endParaRPr>
                    </a:p>
                  </a:txBody>
                  <a:tcPr marL="43705" marR="43705" marT="0" marB="0" anchor="b"/>
                </a:tc>
                <a:tc>
                  <a:txBody>
                    <a:bodyPr/>
                    <a:lstStyle/>
                    <a:p>
                      <a:pPr marL="0" marR="0" algn="r">
                        <a:lnSpc>
                          <a:spcPct val="115000"/>
                        </a:lnSpc>
                        <a:spcBef>
                          <a:spcPts val="0"/>
                        </a:spcBef>
                        <a:spcAft>
                          <a:spcPts val="0"/>
                        </a:spcAft>
                      </a:pPr>
                      <a:r>
                        <a:rPr lang="en-US" sz="1400">
                          <a:effectLst/>
                        </a:rPr>
                        <a:t>-3.1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r>
              <a:tr h="254301">
                <a:tc>
                  <a:txBody>
                    <a:bodyPr/>
                    <a:lstStyle/>
                    <a:p>
                      <a:pPr marL="0" marR="0">
                        <a:lnSpc>
                          <a:spcPct val="115000"/>
                        </a:lnSpc>
                        <a:spcBef>
                          <a:spcPts val="0"/>
                        </a:spcBef>
                        <a:spcAft>
                          <a:spcPts val="0"/>
                        </a:spcAft>
                      </a:pPr>
                      <a:r>
                        <a:rPr lang="en-US" sz="1400" dirty="0">
                          <a:effectLst/>
                        </a:rPr>
                        <a:t>      Black or African American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dirty="0">
                          <a:effectLst/>
                        </a:rPr>
                        <a:t>696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a:effectLst/>
                        </a:rPr>
                        <a:t>4.8%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a:lnSpc>
                          <a:spcPct val="115000"/>
                        </a:lnSpc>
                      </a:pPr>
                      <a:endParaRPr lang="en-US" sz="1600">
                        <a:effectLst/>
                        <a:latin typeface="Calibri" panose="020F0502020204030204" pitchFamily="34" charset="0"/>
                      </a:endParaRPr>
                    </a:p>
                  </a:txBody>
                  <a:tcPr marL="43705" marR="43705" marT="0" marB="0" anchor="b"/>
                </a:tc>
                <a:tc>
                  <a:txBody>
                    <a:bodyPr/>
                    <a:lstStyle/>
                    <a:p>
                      <a:pPr marL="0" marR="0" algn="r">
                        <a:lnSpc>
                          <a:spcPct val="115000"/>
                        </a:lnSpc>
                        <a:spcBef>
                          <a:spcPts val="0"/>
                        </a:spcBef>
                        <a:spcAft>
                          <a:spcPts val="0"/>
                        </a:spcAft>
                      </a:pPr>
                      <a:r>
                        <a:rPr lang="en-US" sz="1400">
                          <a:effectLst/>
                        </a:rPr>
                        <a:t>820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a:effectLst/>
                        </a:rPr>
                        <a:t>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a:lnSpc>
                          <a:spcPct val="115000"/>
                        </a:lnSpc>
                      </a:pPr>
                      <a:endParaRPr lang="en-US" sz="1600">
                        <a:effectLst/>
                        <a:latin typeface="Calibri" panose="020F0502020204030204" pitchFamily="34" charset="0"/>
                      </a:endParaRPr>
                    </a:p>
                  </a:txBody>
                  <a:tcPr marL="43705" marR="43705" marT="0" marB="0" anchor="b"/>
                </a:tc>
                <a:tc>
                  <a:txBody>
                    <a:bodyPr/>
                    <a:lstStyle/>
                    <a:p>
                      <a:pPr marL="0" marR="0" algn="r">
                        <a:lnSpc>
                          <a:spcPct val="115000"/>
                        </a:lnSpc>
                        <a:spcBef>
                          <a:spcPts val="0"/>
                        </a:spcBef>
                        <a:spcAft>
                          <a:spcPts val="0"/>
                        </a:spcAft>
                      </a:pPr>
                      <a:r>
                        <a:rPr lang="en-US" sz="1400">
                          <a:effectLst/>
                        </a:rPr>
                        <a:t>17.8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r>
              <a:tr h="254301">
                <a:tc>
                  <a:txBody>
                    <a:bodyPr/>
                    <a:lstStyle/>
                    <a:p>
                      <a:pPr marL="0" marR="0">
                        <a:lnSpc>
                          <a:spcPct val="115000"/>
                        </a:lnSpc>
                        <a:spcBef>
                          <a:spcPts val="0"/>
                        </a:spcBef>
                        <a:spcAft>
                          <a:spcPts val="0"/>
                        </a:spcAft>
                      </a:pPr>
                      <a:r>
                        <a:rPr lang="en-US" sz="1400" dirty="0">
                          <a:effectLst/>
                        </a:rPr>
                        <a:t>    Hispanic or Latino (of any race)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a:effectLst/>
                        </a:rPr>
                        <a:t>336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a:effectLst/>
                        </a:rPr>
                        <a:t>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a:lnSpc>
                          <a:spcPct val="115000"/>
                        </a:lnSpc>
                      </a:pPr>
                      <a:endParaRPr lang="en-US" sz="1600">
                        <a:effectLst/>
                        <a:latin typeface="Calibri" panose="020F0502020204030204" pitchFamily="34" charset="0"/>
                      </a:endParaRPr>
                    </a:p>
                  </a:txBody>
                  <a:tcPr marL="43705" marR="43705" marT="0" marB="0" anchor="b"/>
                </a:tc>
                <a:tc>
                  <a:txBody>
                    <a:bodyPr/>
                    <a:lstStyle/>
                    <a:p>
                      <a:pPr marL="0" marR="0" algn="r">
                        <a:lnSpc>
                          <a:spcPct val="115000"/>
                        </a:lnSpc>
                        <a:spcBef>
                          <a:spcPts val="0"/>
                        </a:spcBef>
                        <a:spcAft>
                          <a:spcPts val="0"/>
                        </a:spcAft>
                      </a:pPr>
                      <a:r>
                        <a:rPr lang="en-US" sz="1400">
                          <a:effectLst/>
                        </a:rPr>
                        <a:t>179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marL="0" marR="0" algn="r">
                        <a:lnSpc>
                          <a:spcPct val="115000"/>
                        </a:lnSpc>
                        <a:spcBef>
                          <a:spcPts val="0"/>
                        </a:spcBef>
                        <a:spcAft>
                          <a:spcPts val="0"/>
                        </a:spcAft>
                      </a:pPr>
                      <a:r>
                        <a:rPr lang="en-US" sz="1400">
                          <a:effectLst/>
                        </a:rPr>
                        <a:t>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a:txBody>
                    <a:bodyPr/>
                    <a:lstStyle/>
                    <a:p>
                      <a:pPr>
                        <a:lnSpc>
                          <a:spcPct val="115000"/>
                        </a:lnSpc>
                      </a:pPr>
                      <a:endParaRPr lang="en-US" sz="1600">
                        <a:effectLst/>
                        <a:latin typeface="Calibri" panose="020F0502020204030204" pitchFamily="34" charset="0"/>
                      </a:endParaRPr>
                    </a:p>
                  </a:txBody>
                  <a:tcPr marL="43705" marR="43705" marT="0" marB="0" anchor="b"/>
                </a:tc>
                <a:tc>
                  <a:txBody>
                    <a:bodyPr/>
                    <a:lstStyle/>
                    <a:p>
                      <a:pPr marL="0" marR="0" algn="r">
                        <a:lnSpc>
                          <a:spcPct val="115000"/>
                        </a:lnSpc>
                        <a:spcBef>
                          <a:spcPts val="0"/>
                        </a:spcBef>
                        <a:spcAft>
                          <a:spcPts val="0"/>
                        </a:spcAft>
                      </a:pPr>
                      <a:r>
                        <a:rPr lang="en-US" sz="1400" dirty="0">
                          <a:effectLst/>
                        </a:rPr>
                        <a:t>-46.7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r>
              <a:tr h="254301">
                <a:tc>
                  <a:txBody>
                    <a:bodyPr/>
                    <a:lstStyle/>
                    <a:p>
                      <a:pPr>
                        <a:lnSpc>
                          <a:spcPct val="115000"/>
                        </a:lnSpc>
                      </a:pPr>
                      <a:endParaRPr lang="en-US" sz="1600" dirty="0">
                        <a:effectLst/>
                        <a:latin typeface="Calibri" panose="020F0502020204030204" pitchFamily="34" charset="0"/>
                      </a:endParaRPr>
                    </a:p>
                  </a:txBody>
                  <a:tcPr marL="43705" marR="43705" marT="0" marB="0" anchor="b">
                    <a:noFill/>
                  </a:tcPr>
                </a:tc>
                <a:tc gridSpan="2">
                  <a:txBody>
                    <a:bodyPr/>
                    <a:lstStyle/>
                    <a:p>
                      <a:pPr marL="0" marR="0" algn="ctr">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noFill/>
                  </a:tcPr>
                </a:tc>
                <a:tc hMerge="1">
                  <a:txBody>
                    <a:bodyPr/>
                    <a:lstStyle/>
                    <a:p>
                      <a:endParaRPr lang="en-US"/>
                    </a:p>
                  </a:txBody>
                  <a:tcPr/>
                </a:tc>
                <a:tc>
                  <a:txBody>
                    <a:bodyPr/>
                    <a:lstStyle/>
                    <a:p>
                      <a:pPr>
                        <a:lnSpc>
                          <a:spcPct val="115000"/>
                        </a:lnSpc>
                      </a:pPr>
                      <a:endParaRPr lang="en-US" sz="1600" dirty="0">
                        <a:effectLst/>
                        <a:latin typeface="Calibri" panose="020F0502020204030204" pitchFamily="34" charset="0"/>
                      </a:endParaRPr>
                    </a:p>
                  </a:txBody>
                  <a:tcPr marL="43705" marR="43705" marT="0" marB="0" anchor="b">
                    <a:noFill/>
                  </a:tcPr>
                </a:tc>
                <a:tc gridSpan="2">
                  <a:txBody>
                    <a:bodyPr/>
                    <a:lstStyle/>
                    <a:p>
                      <a:pPr marL="0" marR="0" algn="ctr">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noFill/>
                  </a:tcPr>
                </a:tc>
                <a:tc hMerge="1">
                  <a:txBody>
                    <a:bodyPr/>
                    <a:lstStyle/>
                    <a:p>
                      <a:endParaRPr lang="en-US"/>
                    </a:p>
                  </a:txBody>
                  <a:tcPr/>
                </a:tc>
                <a:tc>
                  <a:txBody>
                    <a:bodyPr/>
                    <a:lstStyle/>
                    <a:p>
                      <a:pPr>
                        <a:lnSpc>
                          <a:spcPct val="115000"/>
                        </a:lnSpc>
                      </a:pPr>
                      <a:endParaRPr lang="en-US" sz="1600" dirty="0">
                        <a:effectLst/>
                        <a:latin typeface="Calibri" panose="020F0502020204030204" pitchFamily="34" charset="0"/>
                      </a:endParaRPr>
                    </a:p>
                  </a:txBody>
                  <a:tcPr marL="43705" marR="43705" marT="0" marB="0" anchor="b">
                    <a:noFill/>
                  </a:tcPr>
                </a:tc>
                <a:tc>
                  <a:txBody>
                    <a:bodyPr/>
                    <a:lstStyle/>
                    <a:p>
                      <a:pPr>
                        <a:lnSpc>
                          <a:spcPct val="115000"/>
                        </a:lnSpc>
                      </a:pPr>
                      <a:endParaRPr lang="en-US" sz="1600" dirty="0">
                        <a:effectLst/>
                        <a:latin typeface="Calibri" panose="020F0502020204030204" pitchFamily="34" charset="0"/>
                      </a:endParaRPr>
                    </a:p>
                  </a:txBody>
                  <a:tcPr marL="43705" marR="43705" marT="0" marB="0" anchor="b">
                    <a:noFill/>
                  </a:tcPr>
                </a:tc>
              </a:tr>
              <a:tr h="254301">
                <a:tc>
                  <a:txBody>
                    <a:bodyPr/>
                    <a:lstStyle/>
                    <a:p>
                      <a:pPr>
                        <a:lnSpc>
                          <a:spcPct val="115000"/>
                        </a:lnSpc>
                      </a:pPr>
                      <a:endParaRPr lang="en-US" sz="1600" dirty="0">
                        <a:effectLst/>
                        <a:latin typeface="Calibri" panose="020F0502020204030204" pitchFamily="34" charset="0"/>
                      </a:endParaRPr>
                    </a:p>
                  </a:txBody>
                  <a:tcPr marL="43705" marR="43705" marT="0" marB="0" anchor="b"/>
                </a:tc>
                <a:tc gridSpan="2">
                  <a:txBody>
                    <a:bodyPr/>
                    <a:lstStyle/>
                    <a:p>
                      <a:pPr marL="0" marR="0" algn="ctr">
                        <a:lnSpc>
                          <a:spcPct val="115000"/>
                        </a:lnSpc>
                        <a:spcBef>
                          <a:spcPts val="0"/>
                        </a:spcBef>
                        <a:spcAft>
                          <a:spcPts val="0"/>
                        </a:spcAft>
                      </a:pPr>
                      <a:r>
                        <a:rPr lang="en-US" sz="1400" dirty="0">
                          <a:effectLst/>
                        </a:rPr>
                        <a:t>2000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solidFill>
                      <a:schemeClr val="accent1"/>
                    </a:solidFill>
                  </a:tcPr>
                </a:tc>
                <a:tc hMerge="1">
                  <a:txBody>
                    <a:bodyPr/>
                    <a:lstStyle/>
                    <a:p>
                      <a:endParaRPr lang="en-US"/>
                    </a:p>
                  </a:txBody>
                  <a:tcPr/>
                </a:tc>
                <a:tc>
                  <a:txBody>
                    <a:bodyPr/>
                    <a:lstStyle/>
                    <a:p>
                      <a:pPr>
                        <a:lnSpc>
                          <a:spcPct val="115000"/>
                        </a:lnSpc>
                      </a:pPr>
                      <a:endParaRPr lang="en-US" sz="1600" dirty="0">
                        <a:effectLst/>
                        <a:latin typeface="Calibri" panose="020F0502020204030204" pitchFamily="34" charset="0"/>
                      </a:endParaRPr>
                    </a:p>
                  </a:txBody>
                  <a:tcPr marL="43705" marR="43705" marT="0" marB="0" anchor="b">
                    <a:solidFill>
                      <a:schemeClr val="accent1"/>
                    </a:solidFill>
                  </a:tcPr>
                </a:tc>
                <a:tc gridSpan="2">
                  <a:txBody>
                    <a:bodyPr/>
                    <a:lstStyle/>
                    <a:p>
                      <a:pPr marL="0" marR="0" algn="ctr">
                        <a:lnSpc>
                          <a:spcPct val="115000"/>
                        </a:lnSpc>
                        <a:spcBef>
                          <a:spcPts val="0"/>
                        </a:spcBef>
                        <a:spcAft>
                          <a:spcPts val="0"/>
                        </a:spcAft>
                      </a:pPr>
                      <a:r>
                        <a:rPr lang="en-US" sz="1400" dirty="0">
                          <a:effectLst/>
                        </a:rPr>
                        <a:t>2009-2013 est.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solidFill>
                      <a:schemeClr val="accent1"/>
                    </a:solidFill>
                  </a:tcPr>
                </a:tc>
                <a:tc hMerge="1">
                  <a:txBody>
                    <a:bodyPr/>
                    <a:lstStyle/>
                    <a:p>
                      <a:endParaRPr lang="en-US"/>
                    </a:p>
                  </a:txBody>
                  <a:tcPr/>
                </a:tc>
                <a:tc>
                  <a:txBody>
                    <a:bodyPr/>
                    <a:lstStyle/>
                    <a:p>
                      <a:pPr>
                        <a:lnSpc>
                          <a:spcPct val="115000"/>
                        </a:lnSpc>
                      </a:pPr>
                      <a:endParaRPr lang="en-US" sz="1600" dirty="0">
                        <a:effectLst/>
                        <a:latin typeface="Calibri" panose="020F0502020204030204" pitchFamily="34" charset="0"/>
                      </a:endParaRPr>
                    </a:p>
                  </a:txBody>
                  <a:tcPr marL="43705" marR="43705" marT="0" marB="0" anchor="b">
                    <a:solidFill>
                      <a:schemeClr val="accent1"/>
                    </a:solidFill>
                  </a:tcPr>
                </a:tc>
                <a:tc>
                  <a:txBody>
                    <a:bodyPr/>
                    <a:lstStyle/>
                    <a:p>
                      <a:pPr>
                        <a:lnSpc>
                          <a:spcPct val="115000"/>
                        </a:lnSpc>
                      </a:pPr>
                      <a:endParaRPr lang="en-US" sz="1600" dirty="0">
                        <a:effectLst/>
                        <a:latin typeface="Calibri" panose="020F0502020204030204" pitchFamily="34" charset="0"/>
                      </a:endParaRPr>
                    </a:p>
                  </a:txBody>
                  <a:tcPr marL="43705" marR="43705" marT="0" marB="0" anchor="b">
                    <a:solidFill>
                      <a:schemeClr val="accent1"/>
                    </a:solidFill>
                  </a:tcPr>
                </a:tc>
              </a:tr>
              <a:tr h="254301">
                <a:tc>
                  <a:txBody>
                    <a:bodyPr/>
                    <a:lstStyle/>
                    <a:p>
                      <a:pPr marL="0" marR="0">
                        <a:lnSpc>
                          <a:spcPct val="115000"/>
                        </a:lnSpc>
                        <a:spcBef>
                          <a:spcPts val="0"/>
                        </a:spcBef>
                        <a:spcAft>
                          <a:spcPts val="0"/>
                        </a:spcAft>
                      </a:pPr>
                      <a:r>
                        <a:rPr lang="en-US" sz="1400" dirty="0">
                          <a:effectLst/>
                        </a:rPr>
                        <a:t>MEDIAN HOUSEHOLD INCOME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gridSpan="2">
                  <a:txBody>
                    <a:bodyPr/>
                    <a:lstStyle/>
                    <a:p>
                      <a:pPr marL="0" marR="0" algn="ctr">
                        <a:lnSpc>
                          <a:spcPct val="115000"/>
                        </a:lnSpc>
                        <a:spcBef>
                          <a:spcPts val="0"/>
                        </a:spcBef>
                        <a:spcAft>
                          <a:spcPts val="0"/>
                        </a:spcAft>
                      </a:pPr>
                      <a:r>
                        <a:rPr lang="en-US" sz="1400" dirty="0">
                          <a:effectLst/>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solidFill>
                      <a:schemeClr val="accent1"/>
                    </a:solidFill>
                  </a:tcPr>
                </a:tc>
                <a:tc hMerge="1">
                  <a:txBody>
                    <a:bodyPr/>
                    <a:lstStyle/>
                    <a:p>
                      <a:endParaRPr lang="en-US"/>
                    </a:p>
                  </a:txBody>
                  <a:tcPr/>
                </a:tc>
                <a:tc>
                  <a:txBody>
                    <a:bodyPr/>
                    <a:lstStyle/>
                    <a:p>
                      <a:pPr>
                        <a:lnSpc>
                          <a:spcPct val="115000"/>
                        </a:lnSpc>
                      </a:pPr>
                      <a:endParaRPr lang="en-US" sz="1600" dirty="0">
                        <a:effectLst/>
                        <a:latin typeface="Calibri" panose="020F0502020204030204" pitchFamily="34" charset="0"/>
                      </a:endParaRPr>
                    </a:p>
                  </a:txBody>
                  <a:tcPr marL="43705" marR="43705" marT="0" marB="0" anchor="b">
                    <a:solidFill>
                      <a:schemeClr val="accent1"/>
                    </a:solidFill>
                  </a:tcPr>
                </a:tc>
                <a:tc gridSpan="2">
                  <a:txBody>
                    <a:bodyPr/>
                    <a:lstStyle/>
                    <a:p>
                      <a:pPr marL="0" marR="0" algn="ctr">
                        <a:lnSpc>
                          <a:spcPct val="115000"/>
                        </a:lnSpc>
                        <a:spcBef>
                          <a:spcPts val="0"/>
                        </a:spcBef>
                        <a:spcAft>
                          <a:spcPts val="0"/>
                        </a:spcAft>
                      </a:pPr>
                      <a:r>
                        <a:rPr lang="en-US" sz="1400" dirty="0">
                          <a:effectLst/>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solidFill>
                      <a:schemeClr val="accent1"/>
                    </a:solidFill>
                  </a:tcPr>
                </a:tc>
                <a:tc hMerge="1">
                  <a:txBody>
                    <a:bodyPr/>
                    <a:lstStyle/>
                    <a:p>
                      <a:endParaRPr lang="en-US"/>
                    </a:p>
                  </a:txBody>
                  <a:tcPr/>
                </a:tc>
                <a:tc>
                  <a:txBody>
                    <a:bodyPr/>
                    <a:lstStyle/>
                    <a:p>
                      <a:pPr>
                        <a:lnSpc>
                          <a:spcPct val="115000"/>
                        </a:lnSpc>
                      </a:pPr>
                      <a:endParaRPr lang="en-US" sz="1600" dirty="0">
                        <a:effectLst/>
                        <a:latin typeface="Calibri" panose="020F0502020204030204" pitchFamily="34" charset="0"/>
                      </a:endParaRPr>
                    </a:p>
                  </a:txBody>
                  <a:tcPr marL="43705" marR="43705" marT="0" marB="0" anchor="b">
                    <a:solidFill>
                      <a:schemeClr val="accent1"/>
                    </a:solidFill>
                  </a:tcPr>
                </a:tc>
                <a:tc>
                  <a:txBody>
                    <a:bodyPr/>
                    <a:lstStyle/>
                    <a:p>
                      <a:pPr marL="0" marR="0" algn="ctr">
                        <a:lnSpc>
                          <a:spcPct val="115000"/>
                        </a:lnSpc>
                        <a:spcBef>
                          <a:spcPts val="0"/>
                        </a:spcBef>
                        <a:spcAft>
                          <a:spcPts val="0"/>
                        </a:spcAft>
                      </a:pPr>
                      <a:r>
                        <a:rPr lang="en-US" sz="1400" dirty="0">
                          <a:effectLst/>
                        </a:rPr>
                        <a:t>% Change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solidFill>
                      <a:schemeClr val="accent1"/>
                    </a:solidFill>
                  </a:tcPr>
                </a:tc>
              </a:tr>
              <a:tr h="254301">
                <a:tc>
                  <a:txBody>
                    <a:bodyPr/>
                    <a:lstStyle/>
                    <a:p>
                      <a:pPr marL="0" marR="0">
                        <a:lnSpc>
                          <a:spcPct val="115000"/>
                        </a:lnSpc>
                        <a:spcBef>
                          <a:spcPts val="0"/>
                        </a:spcBef>
                        <a:spcAft>
                          <a:spcPts val="0"/>
                        </a:spcAft>
                      </a:pPr>
                      <a:r>
                        <a:rPr lang="en-US" sz="1400" dirty="0">
                          <a:effectLst/>
                        </a:rPr>
                        <a:t>Lincoln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gridSpan="2">
                  <a:txBody>
                    <a:bodyPr/>
                    <a:lstStyle/>
                    <a:p>
                      <a:pPr marL="0" marR="0" algn="ctr">
                        <a:lnSpc>
                          <a:spcPct val="115000"/>
                        </a:lnSpc>
                        <a:spcBef>
                          <a:spcPts val="0"/>
                        </a:spcBef>
                        <a:spcAft>
                          <a:spcPts val="0"/>
                        </a:spcAft>
                      </a:pPr>
                      <a:r>
                        <a:rPr lang="en-US" sz="1400">
                          <a:effectLst/>
                        </a:rPr>
                        <a:t> $            34,435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hMerge="1">
                  <a:txBody>
                    <a:bodyPr/>
                    <a:lstStyle/>
                    <a:p>
                      <a:endParaRPr lang="en-US"/>
                    </a:p>
                  </a:txBody>
                  <a:tcPr/>
                </a:tc>
                <a:tc>
                  <a:txBody>
                    <a:bodyPr/>
                    <a:lstStyle/>
                    <a:p>
                      <a:pPr>
                        <a:lnSpc>
                          <a:spcPct val="115000"/>
                        </a:lnSpc>
                      </a:pPr>
                      <a:endParaRPr lang="en-US" sz="1600">
                        <a:effectLst/>
                        <a:latin typeface="Calibri" panose="020F0502020204030204" pitchFamily="34" charset="0"/>
                      </a:endParaRPr>
                    </a:p>
                  </a:txBody>
                  <a:tcPr marL="43705" marR="43705" marT="0" marB="0" anchor="b"/>
                </a:tc>
                <a:tc gridSpan="2">
                  <a:txBody>
                    <a:bodyPr/>
                    <a:lstStyle/>
                    <a:p>
                      <a:pPr marL="0" marR="0" algn="ctr">
                        <a:lnSpc>
                          <a:spcPct val="115000"/>
                        </a:lnSpc>
                        <a:spcBef>
                          <a:spcPts val="0"/>
                        </a:spcBef>
                        <a:spcAft>
                          <a:spcPts val="0"/>
                        </a:spcAft>
                      </a:pPr>
                      <a:r>
                        <a:rPr lang="en-US" sz="1400">
                          <a:effectLst/>
                        </a:rPr>
                        <a:t> $            38,871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hMerge="1">
                  <a:txBody>
                    <a:bodyPr/>
                    <a:lstStyle/>
                    <a:p>
                      <a:endParaRPr lang="en-US"/>
                    </a:p>
                  </a:txBody>
                  <a:tcPr/>
                </a:tc>
                <a:tc>
                  <a:txBody>
                    <a:bodyPr/>
                    <a:lstStyle/>
                    <a:p>
                      <a:pPr>
                        <a:lnSpc>
                          <a:spcPct val="115000"/>
                        </a:lnSpc>
                      </a:pPr>
                      <a:endParaRPr lang="en-US" sz="1600">
                        <a:effectLst/>
                        <a:latin typeface="Calibri" panose="020F0502020204030204" pitchFamily="34" charset="0"/>
                      </a:endParaRPr>
                    </a:p>
                  </a:txBody>
                  <a:tcPr marL="43705" marR="43705" marT="0" marB="0" anchor="b"/>
                </a:tc>
                <a:tc>
                  <a:txBody>
                    <a:bodyPr/>
                    <a:lstStyle/>
                    <a:p>
                      <a:pPr marL="0" marR="0" algn="r">
                        <a:lnSpc>
                          <a:spcPct val="115000"/>
                        </a:lnSpc>
                        <a:spcBef>
                          <a:spcPts val="0"/>
                        </a:spcBef>
                        <a:spcAft>
                          <a:spcPts val="0"/>
                        </a:spcAft>
                      </a:pPr>
                      <a:r>
                        <a:rPr lang="en-US" sz="1400">
                          <a:effectLst/>
                        </a:rPr>
                        <a:t>12.9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r>
              <a:tr h="254301">
                <a:tc>
                  <a:txBody>
                    <a:bodyPr/>
                    <a:lstStyle/>
                    <a:p>
                      <a:pPr marL="0" marR="0">
                        <a:lnSpc>
                          <a:spcPct val="115000"/>
                        </a:lnSpc>
                        <a:spcBef>
                          <a:spcPts val="0"/>
                        </a:spcBef>
                        <a:spcAft>
                          <a:spcPts val="0"/>
                        </a:spcAft>
                      </a:pPr>
                      <a:r>
                        <a:rPr lang="en-US" sz="1400">
                          <a:effectLst/>
                        </a:rPr>
                        <a:t>Illinois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gridSpan="2">
                  <a:txBody>
                    <a:bodyPr/>
                    <a:lstStyle/>
                    <a:p>
                      <a:pPr marL="0" marR="0" algn="ctr">
                        <a:lnSpc>
                          <a:spcPct val="115000"/>
                        </a:lnSpc>
                        <a:spcBef>
                          <a:spcPts val="0"/>
                        </a:spcBef>
                        <a:spcAft>
                          <a:spcPts val="0"/>
                        </a:spcAft>
                      </a:pPr>
                      <a:r>
                        <a:rPr lang="en-US" sz="1400">
                          <a:effectLst/>
                        </a:rPr>
                        <a:t> $            46,590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hMerge="1">
                  <a:txBody>
                    <a:bodyPr/>
                    <a:lstStyle/>
                    <a:p>
                      <a:endParaRPr lang="en-US"/>
                    </a:p>
                  </a:txBody>
                  <a:tcPr/>
                </a:tc>
                <a:tc>
                  <a:txBody>
                    <a:bodyPr/>
                    <a:lstStyle/>
                    <a:p>
                      <a:pPr>
                        <a:lnSpc>
                          <a:spcPct val="115000"/>
                        </a:lnSpc>
                      </a:pPr>
                      <a:endParaRPr lang="en-US" sz="1600">
                        <a:effectLst/>
                        <a:latin typeface="Calibri" panose="020F0502020204030204" pitchFamily="34" charset="0"/>
                      </a:endParaRPr>
                    </a:p>
                  </a:txBody>
                  <a:tcPr marL="43705" marR="43705" marT="0" marB="0" anchor="b"/>
                </a:tc>
                <a:tc gridSpan="2">
                  <a:txBody>
                    <a:bodyPr/>
                    <a:lstStyle/>
                    <a:p>
                      <a:pPr marL="0" marR="0" algn="ctr">
                        <a:lnSpc>
                          <a:spcPct val="115000"/>
                        </a:lnSpc>
                        <a:spcBef>
                          <a:spcPts val="0"/>
                        </a:spcBef>
                        <a:spcAft>
                          <a:spcPts val="0"/>
                        </a:spcAft>
                      </a:pPr>
                      <a:r>
                        <a:rPr lang="en-US" sz="1400" dirty="0">
                          <a:effectLst/>
                        </a:rPr>
                        <a:t> $            56,797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c hMerge="1">
                  <a:txBody>
                    <a:bodyPr/>
                    <a:lstStyle/>
                    <a:p>
                      <a:endParaRPr lang="en-US"/>
                    </a:p>
                  </a:txBody>
                  <a:tcPr/>
                </a:tc>
                <a:tc>
                  <a:txBody>
                    <a:bodyPr/>
                    <a:lstStyle/>
                    <a:p>
                      <a:pPr>
                        <a:lnSpc>
                          <a:spcPct val="115000"/>
                        </a:lnSpc>
                      </a:pPr>
                      <a:endParaRPr lang="en-US" sz="1600">
                        <a:effectLst/>
                        <a:latin typeface="Calibri" panose="020F0502020204030204" pitchFamily="34" charset="0"/>
                      </a:endParaRPr>
                    </a:p>
                  </a:txBody>
                  <a:tcPr marL="43705" marR="43705" marT="0" marB="0" anchor="b"/>
                </a:tc>
                <a:tc>
                  <a:txBody>
                    <a:bodyPr/>
                    <a:lstStyle/>
                    <a:p>
                      <a:pPr marL="0" marR="0" algn="r">
                        <a:lnSpc>
                          <a:spcPct val="115000"/>
                        </a:lnSpc>
                        <a:spcBef>
                          <a:spcPts val="0"/>
                        </a:spcBef>
                        <a:spcAft>
                          <a:spcPts val="0"/>
                        </a:spcAft>
                      </a:pPr>
                      <a:r>
                        <a:rPr lang="en-US" sz="1400" dirty="0">
                          <a:effectLst/>
                        </a:rPr>
                        <a:t>21.9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705" marR="43705" marT="0" marB="0" anchor="b"/>
                </a:tc>
              </a:tr>
            </a:tbl>
          </a:graphicData>
        </a:graphic>
      </p:graphicFrame>
      <p:sp>
        <p:nvSpPr>
          <p:cNvPr id="5" name="Rectangle 4"/>
          <p:cNvSpPr/>
          <p:nvPr/>
        </p:nvSpPr>
        <p:spPr>
          <a:xfrm>
            <a:off x="838200" y="6128570"/>
            <a:ext cx="10351168" cy="304699"/>
          </a:xfrm>
          <a:prstGeom prst="rect">
            <a:avLst/>
          </a:prstGeom>
        </p:spPr>
        <p:txBody>
          <a:bodyPr wrap="square">
            <a:spAutoFit/>
          </a:bodyPr>
          <a:lstStyle/>
          <a:p>
            <a:pPr>
              <a:lnSpc>
                <a:spcPct val="115000"/>
              </a:lnSpc>
            </a:pPr>
            <a:r>
              <a:rPr lang="en-US" sz="1200" i="1" dirty="0"/>
              <a:t>Source: 2010 Census and 2009-2013 American Community Survey 5-Year Estimates</a:t>
            </a:r>
            <a:endParaRPr lang="en-US" sz="1400"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52904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18752487"/>
              </p:ext>
            </p:extLst>
          </p:nvPr>
        </p:nvGraphicFramePr>
        <p:xfrm>
          <a:off x="248652" y="1600199"/>
          <a:ext cx="11770895" cy="4837328"/>
        </p:xfrm>
        <a:graphic>
          <a:graphicData uri="http://schemas.openxmlformats.org/drawingml/2006/table">
            <a:tbl>
              <a:tblPr>
                <a:tableStyleId>{93296810-A885-4BE3-A3E7-6D5BEEA58F35}</a:tableStyleId>
              </a:tblPr>
              <a:tblGrid>
                <a:gridCol w="3271354"/>
                <a:gridCol w="775267"/>
                <a:gridCol w="1058779"/>
                <a:gridCol w="757989"/>
                <a:gridCol w="878306"/>
                <a:gridCol w="1155031"/>
                <a:gridCol w="842211"/>
                <a:gridCol w="1263316"/>
                <a:gridCol w="926431"/>
                <a:gridCol w="842211"/>
              </a:tblGrid>
              <a:tr h="265328">
                <a:tc>
                  <a:txBody>
                    <a:bodyPr/>
                    <a:lstStyle/>
                    <a:p>
                      <a:pPr algn="l" fontAlgn="b"/>
                      <a:r>
                        <a:rPr lang="en-US" sz="1400" b="1" dirty="0" smtClean="0"/>
                        <a:t>PEOPLE</a:t>
                      </a:r>
                      <a:endParaRPr lang="en-US" sz="1400" b="1" dirty="0"/>
                    </a:p>
                  </a:txBody>
                  <a:tcPr marL="9525" marR="9525" marT="9525" marB="0" anchor="b"/>
                </a:tc>
                <a:tc>
                  <a:txBody>
                    <a:bodyPr/>
                    <a:lstStyle/>
                    <a:p>
                      <a:pPr algn="l" fontAlgn="b"/>
                      <a:r>
                        <a:rPr lang="en-US" sz="1400" b="1" dirty="0" smtClean="0"/>
                        <a:t>LINCOLN</a:t>
                      </a:r>
                      <a:endParaRPr lang="en-US" sz="1400" b="1" dirty="0"/>
                    </a:p>
                  </a:txBody>
                  <a:tcPr marL="9525" marR="9525" marT="9525" marB="0" anchor="b"/>
                </a:tc>
                <a:tc>
                  <a:txBody>
                    <a:bodyPr/>
                    <a:lstStyle/>
                    <a:p>
                      <a:pPr algn="l" fontAlgn="b"/>
                      <a:r>
                        <a:rPr lang="en-US" sz="1400" b="1" dirty="0" smtClean="0"/>
                        <a:t>SPRINGFIELD</a:t>
                      </a:r>
                      <a:endParaRPr lang="en-US" sz="1400" b="1" dirty="0"/>
                    </a:p>
                  </a:txBody>
                  <a:tcPr marL="9525" marR="9525" marT="9525" marB="0" anchor="b"/>
                </a:tc>
                <a:tc>
                  <a:txBody>
                    <a:bodyPr/>
                    <a:lstStyle/>
                    <a:p>
                      <a:pPr algn="l" fontAlgn="b"/>
                      <a:r>
                        <a:rPr lang="en-US" sz="1400" b="1" dirty="0" smtClean="0"/>
                        <a:t>PEORIA</a:t>
                      </a:r>
                      <a:endParaRPr lang="en-US" sz="1400" b="1" dirty="0"/>
                    </a:p>
                  </a:txBody>
                  <a:tcPr marL="9525" marR="9525" marT="9525" marB="0" anchor="b"/>
                </a:tc>
                <a:tc>
                  <a:txBody>
                    <a:bodyPr/>
                    <a:lstStyle/>
                    <a:p>
                      <a:pPr algn="l" fontAlgn="b"/>
                      <a:r>
                        <a:rPr lang="en-US" sz="1400" b="1" dirty="0" smtClean="0"/>
                        <a:t>DECATUR</a:t>
                      </a:r>
                      <a:endParaRPr lang="en-US" sz="1400" b="1" dirty="0"/>
                    </a:p>
                  </a:txBody>
                  <a:tcPr marL="9525" marR="9525" marT="9525" marB="0" anchor="b"/>
                </a:tc>
                <a:tc>
                  <a:txBody>
                    <a:bodyPr/>
                    <a:lstStyle/>
                    <a:p>
                      <a:pPr algn="l" fontAlgn="b"/>
                      <a:r>
                        <a:rPr lang="en-US" sz="1400" b="1" dirty="0" smtClean="0"/>
                        <a:t>CHAMPAIGN</a:t>
                      </a:r>
                      <a:endParaRPr lang="en-US" sz="1400" b="1" dirty="0"/>
                    </a:p>
                  </a:txBody>
                  <a:tcPr marL="9525" marR="9525" marT="9525" marB="0" anchor="b"/>
                </a:tc>
                <a:tc>
                  <a:txBody>
                    <a:bodyPr/>
                    <a:lstStyle/>
                    <a:p>
                      <a:pPr algn="l" fontAlgn="b"/>
                      <a:r>
                        <a:rPr lang="en-US" sz="1400" b="1" dirty="0" smtClean="0"/>
                        <a:t>URBANA</a:t>
                      </a:r>
                      <a:endParaRPr lang="en-US" sz="1400" b="1" dirty="0"/>
                    </a:p>
                  </a:txBody>
                  <a:tcPr marL="9525" marR="9525" marT="9525" marB="0" anchor="b"/>
                </a:tc>
                <a:tc>
                  <a:txBody>
                    <a:bodyPr/>
                    <a:lstStyle/>
                    <a:p>
                      <a:pPr algn="l" fontAlgn="b"/>
                      <a:r>
                        <a:rPr lang="en-US" sz="1400" b="1" dirty="0" smtClean="0"/>
                        <a:t>BLOOMINGTON</a:t>
                      </a:r>
                      <a:endParaRPr lang="en-US" sz="1400" b="1" dirty="0"/>
                    </a:p>
                  </a:txBody>
                  <a:tcPr marL="9525" marR="9525" marT="9525" marB="0" anchor="b"/>
                </a:tc>
                <a:tc>
                  <a:txBody>
                    <a:bodyPr/>
                    <a:lstStyle/>
                    <a:p>
                      <a:pPr algn="l" fontAlgn="b"/>
                      <a:r>
                        <a:rPr lang="en-US" sz="1400" b="1" dirty="0" smtClean="0"/>
                        <a:t>NORMAL </a:t>
                      </a:r>
                      <a:endParaRPr lang="en-US" sz="1400" b="1" dirty="0"/>
                    </a:p>
                  </a:txBody>
                  <a:tcPr marL="9525" marR="9525" marT="9525" marB="0" anchor="b"/>
                </a:tc>
                <a:tc>
                  <a:txBody>
                    <a:bodyPr/>
                    <a:lstStyle/>
                    <a:p>
                      <a:pPr algn="l" fontAlgn="b"/>
                      <a:r>
                        <a:rPr lang="en-US" sz="1400" b="1" dirty="0" smtClean="0"/>
                        <a:t>ILLINOIS</a:t>
                      </a:r>
                      <a:endParaRPr lang="en-US" sz="1400" b="1" dirty="0"/>
                    </a:p>
                  </a:txBody>
                  <a:tcPr marL="9525" marR="9525" marT="9525" marB="0" anchor="b"/>
                </a:tc>
              </a:tr>
              <a:tr h="457200">
                <a:tc>
                  <a:txBody>
                    <a:bodyPr/>
                    <a:lstStyle/>
                    <a:p>
                      <a:pPr algn="l" fontAlgn="b"/>
                      <a:r>
                        <a:rPr lang="en-US" sz="1100" u="none" strike="noStrike" dirty="0">
                          <a:effectLst/>
                        </a:rPr>
                        <a:t>Population, percent change - April 1, 2010 (estimates base) to July 1, 2013,  (V2013)</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b="1" u="none" strike="noStrike" dirty="0">
                          <a:solidFill>
                            <a:schemeClr val="accent6"/>
                          </a:solidFill>
                          <a:effectLst/>
                        </a:rPr>
                        <a:t>-1.5</a:t>
                      </a:r>
                      <a:endParaRPr lang="en-US" sz="1100" b="1" i="0" u="none" strike="noStrike" dirty="0">
                        <a:solidFill>
                          <a:schemeClr val="accent6"/>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0.6</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1.3</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-1.8</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2.9</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0.7</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3</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4.1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0.4</a:t>
                      </a:r>
                      <a:endParaRPr lang="en-US" sz="1100" b="0" i="0" u="none" strike="noStrike">
                        <a:solidFill>
                          <a:srgbClr val="000000"/>
                        </a:solidFill>
                        <a:effectLst/>
                        <a:latin typeface="Calibri" panose="020F0502020204030204" pitchFamily="34" charset="0"/>
                      </a:endParaRPr>
                    </a:p>
                  </a:txBody>
                  <a:tcPr marL="9525" marR="9525" marT="9525" marB="0" anchor="b"/>
                </a:tc>
              </a:tr>
              <a:tr h="457200">
                <a:tc>
                  <a:txBody>
                    <a:bodyPr/>
                    <a:lstStyle/>
                    <a:p>
                      <a:pPr algn="l" fontAlgn="b"/>
                      <a:r>
                        <a:rPr lang="en-US" sz="1100" u="none" strike="noStrike" dirty="0">
                          <a:effectLst/>
                        </a:rPr>
                        <a:t>Persons 65 years and over, percent, April 1, 2010</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b="1" u="none" strike="noStrike" dirty="0">
                          <a:effectLst/>
                        </a:rPr>
                        <a:t>17.6</a:t>
                      </a:r>
                      <a:endParaRPr lang="en-US"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14.3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13.1</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16.9</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7.6</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8.7</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8.2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12.5</a:t>
                      </a:r>
                      <a:endParaRPr lang="en-US" sz="1100" b="0" i="0" u="none" strike="noStrike">
                        <a:solidFill>
                          <a:srgbClr val="000000"/>
                        </a:solidFill>
                        <a:effectLst/>
                        <a:latin typeface="Calibri" panose="020F0502020204030204" pitchFamily="34" charset="0"/>
                      </a:endParaRPr>
                    </a:p>
                  </a:txBody>
                  <a:tcPr marL="9525" marR="9525" marT="9525" marB="0" anchor="b"/>
                </a:tc>
              </a:tr>
              <a:tr h="457200">
                <a:tc>
                  <a:txBody>
                    <a:bodyPr/>
                    <a:lstStyle/>
                    <a:p>
                      <a:pPr algn="l" fontAlgn="b"/>
                      <a:r>
                        <a:rPr lang="en-US" sz="1100" u="none" strike="noStrike" dirty="0">
                          <a:effectLst/>
                        </a:rPr>
                        <a:t>White alone, percent, April 1, 2010  (a)</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b="1" u="none" strike="noStrike" dirty="0">
                          <a:solidFill>
                            <a:schemeClr val="accent6"/>
                          </a:solidFill>
                          <a:effectLst/>
                        </a:rPr>
                        <a:t>92.9</a:t>
                      </a:r>
                      <a:endParaRPr lang="en-US" sz="1100" b="1" i="0" u="none" strike="noStrike" dirty="0">
                        <a:solidFill>
                          <a:schemeClr val="accent6"/>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75.8</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62.4</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71.6</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67.8</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60.4</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77.5</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85.1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71.5</a:t>
                      </a:r>
                      <a:endParaRPr lang="en-US" sz="1100" b="0" i="0" u="none" strike="noStrike">
                        <a:solidFill>
                          <a:srgbClr val="000000"/>
                        </a:solidFill>
                        <a:effectLst/>
                        <a:latin typeface="Calibri" panose="020F0502020204030204" pitchFamily="34" charset="0"/>
                      </a:endParaRPr>
                    </a:p>
                  </a:txBody>
                  <a:tcPr marL="9525" marR="9525" marT="9525" marB="0" anchor="b"/>
                </a:tc>
              </a:tr>
              <a:tr h="457200">
                <a:tc>
                  <a:txBody>
                    <a:bodyPr/>
                    <a:lstStyle/>
                    <a:p>
                      <a:pPr algn="l" fontAlgn="b"/>
                      <a:r>
                        <a:rPr lang="en-US" sz="1100" u="none" strike="noStrike" dirty="0">
                          <a:effectLst/>
                        </a:rPr>
                        <a:t>Bachelor's degree or higher, percent of persons age 25 years+, 2009-2013</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b="1" u="none" strike="noStrike" dirty="0">
                          <a:solidFill>
                            <a:schemeClr val="accent6"/>
                          </a:solidFill>
                          <a:effectLst/>
                        </a:rPr>
                        <a:t>18.4</a:t>
                      </a:r>
                      <a:endParaRPr lang="en-US" sz="1100" b="1" i="0" u="none" strike="noStrike" dirty="0">
                        <a:solidFill>
                          <a:schemeClr val="accent6"/>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34.1</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32.7</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20.4</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49.4</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55.3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45.7</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49.4</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31.4</a:t>
                      </a:r>
                      <a:endParaRPr lang="en-US" sz="1100" b="0" i="0" u="none" strike="noStrike">
                        <a:solidFill>
                          <a:srgbClr val="000000"/>
                        </a:solidFill>
                        <a:effectLst/>
                        <a:latin typeface="Calibri" panose="020F0502020204030204" pitchFamily="34" charset="0"/>
                      </a:endParaRPr>
                    </a:p>
                  </a:txBody>
                  <a:tcPr marL="9525" marR="9525" marT="9525" marB="0" anchor="b"/>
                </a:tc>
              </a:tr>
              <a:tr h="457200">
                <a:tc>
                  <a:txBody>
                    <a:bodyPr/>
                    <a:lstStyle/>
                    <a:p>
                      <a:pPr algn="l" fontAlgn="b"/>
                      <a:r>
                        <a:rPr lang="en-US" sz="1100" u="none" strike="noStrike" dirty="0">
                          <a:effectLst/>
                        </a:rPr>
                        <a:t>In civilian labor force, total, percent of population age 16 years+, 2009-2013</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b="1" u="none" strike="noStrike" dirty="0">
                          <a:solidFill>
                            <a:schemeClr val="accent6"/>
                          </a:solidFill>
                          <a:effectLst/>
                        </a:rPr>
                        <a:t>59.4</a:t>
                      </a:r>
                      <a:endParaRPr lang="en-US" sz="1100" b="1" i="0" u="none" strike="noStrike" dirty="0">
                        <a:solidFill>
                          <a:schemeClr val="accent6"/>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65.4</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63.7</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60.1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63.3</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59.8</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71.3</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67.5</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66.2</a:t>
                      </a:r>
                      <a:endParaRPr lang="en-US" sz="1100" b="0" i="0" u="none" strike="noStrike" dirty="0">
                        <a:solidFill>
                          <a:srgbClr val="000000"/>
                        </a:solidFill>
                        <a:effectLst/>
                        <a:latin typeface="Calibri" panose="020F0502020204030204" pitchFamily="34" charset="0"/>
                      </a:endParaRPr>
                    </a:p>
                  </a:txBody>
                  <a:tcPr marL="9525" marR="9525" marT="9525" marB="0" anchor="b"/>
                </a:tc>
              </a:tr>
              <a:tr h="457200">
                <a:tc>
                  <a:txBody>
                    <a:bodyPr/>
                    <a:lstStyle/>
                    <a:p>
                      <a:pPr algn="l" fontAlgn="b"/>
                      <a:r>
                        <a:rPr lang="en-US" sz="1100" u="none" strike="noStrike">
                          <a:effectLst/>
                        </a:rPr>
                        <a:t>Median household income (in 2013 dollars), 2009-2013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b="1" u="none" strike="noStrike" dirty="0">
                          <a:effectLst/>
                        </a:rPr>
                        <a:t>$38,871 </a:t>
                      </a:r>
                      <a:endParaRPr lang="en-US"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$49,317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$45,270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$39,514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$40,884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$29,879 </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$61,664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$53,720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$56,797 </a:t>
                      </a:r>
                      <a:endParaRPr lang="en-US" sz="1100" b="0" i="0" u="none" strike="noStrike" dirty="0">
                        <a:solidFill>
                          <a:srgbClr val="000000"/>
                        </a:solidFill>
                        <a:effectLst/>
                        <a:latin typeface="Calibri" panose="020F0502020204030204" pitchFamily="34" charset="0"/>
                      </a:endParaRPr>
                    </a:p>
                  </a:txBody>
                  <a:tcPr marL="9525" marR="9525" marT="9525" marB="0" anchor="b"/>
                </a:tc>
              </a:tr>
              <a:tr h="457200">
                <a:tc>
                  <a:txBody>
                    <a:bodyPr/>
                    <a:lstStyle/>
                    <a:p>
                      <a:pPr algn="l" fontAlgn="b"/>
                      <a:r>
                        <a:rPr lang="en-US" sz="1100" u="none" strike="noStrike">
                          <a:effectLst/>
                        </a:rPr>
                        <a:t>Median value of owner-occupied housing units, 2009-2013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b="1" u="none" strike="noStrike" dirty="0">
                          <a:effectLst/>
                        </a:rPr>
                        <a:t>$90,700 </a:t>
                      </a:r>
                      <a:endParaRPr lang="en-US"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$116,900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$122,100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$81,800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$149,500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$149,600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$161,000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$160,100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$182,300 </a:t>
                      </a:r>
                      <a:endParaRPr lang="en-US" sz="1100" b="0" i="0" u="none" strike="noStrike" dirty="0">
                        <a:solidFill>
                          <a:srgbClr val="000000"/>
                        </a:solidFill>
                        <a:effectLst/>
                        <a:latin typeface="Calibri" panose="020F0502020204030204" pitchFamily="34" charset="0"/>
                      </a:endParaRPr>
                    </a:p>
                  </a:txBody>
                  <a:tcPr marL="9525" marR="9525" marT="9525" marB="0" anchor="b"/>
                </a:tc>
              </a:tr>
              <a:tr h="457200">
                <a:tc>
                  <a:txBody>
                    <a:bodyPr/>
                    <a:lstStyle/>
                    <a:p>
                      <a:pPr algn="l" fontAlgn="b"/>
                      <a:r>
                        <a:rPr lang="en-US" sz="1100" u="none" strike="noStrike">
                          <a:effectLst/>
                        </a:rPr>
                        <a:t>Median selected monthly owner costs -with a mortgage, 2009-2013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b="1" u="none" strike="noStrike" dirty="0">
                          <a:solidFill>
                            <a:schemeClr val="accent6"/>
                          </a:solidFill>
                          <a:effectLst/>
                        </a:rPr>
                        <a:t>956</a:t>
                      </a:r>
                      <a:endParaRPr lang="en-US" sz="1100" b="1" i="0" u="none" strike="noStrike" dirty="0">
                        <a:solidFill>
                          <a:schemeClr val="accent6"/>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1,162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1,190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960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1,328</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1,263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1,435</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1,447</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1,701</a:t>
                      </a:r>
                      <a:endParaRPr lang="en-US" sz="1100" b="0" i="0" u="none" strike="noStrike" dirty="0">
                        <a:solidFill>
                          <a:srgbClr val="000000"/>
                        </a:solidFill>
                        <a:effectLst/>
                        <a:latin typeface="Calibri" panose="020F0502020204030204" pitchFamily="34" charset="0"/>
                      </a:endParaRPr>
                    </a:p>
                  </a:txBody>
                  <a:tcPr marL="9525" marR="9525" marT="9525" marB="0" anchor="b"/>
                </a:tc>
              </a:tr>
              <a:tr h="457200">
                <a:tc>
                  <a:txBody>
                    <a:bodyPr/>
                    <a:lstStyle/>
                    <a:p>
                      <a:pPr algn="l" fontAlgn="b"/>
                      <a:r>
                        <a:rPr lang="en-US" sz="1100" u="none" strike="noStrike">
                          <a:effectLst/>
                        </a:rPr>
                        <a:t>Persons  without health insurance, under age 65 years, percent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b="1" u="none" strike="noStrike" dirty="0">
                          <a:effectLst/>
                        </a:rPr>
                        <a:t>11.1</a:t>
                      </a:r>
                      <a:endParaRPr lang="en-US"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12.4</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13.8</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16</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11.5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9.6</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9.8</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6.8</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14.5</a:t>
                      </a:r>
                      <a:endParaRPr lang="en-US" sz="1100" b="0" i="0" u="none" strike="noStrike" dirty="0">
                        <a:solidFill>
                          <a:srgbClr val="000000"/>
                        </a:solidFill>
                        <a:effectLst/>
                        <a:latin typeface="Calibri" panose="020F0502020204030204" pitchFamily="34" charset="0"/>
                      </a:endParaRPr>
                    </a:p>
                  </a:txBody>
                  <a:tcPr marL="9525" marR="9525" marT="9525" marB="0" anchor="b"/>
                </a:tc>
              </a:tr>
              <a:tr h="457200">
                <a:tc>
                  <a:txBody>
                    <a:bodyPr/>
                    <a:lstStyle/>
                    <a:p>
                      <a:pPr algn="l" fontAlgn="b"/>
                      <a:r>
                        <a:rPr lang="en-US" sz="1100" u="none" strike="noStrike" dirty="0">
                          <a:effectLst/>
                        </a:rPr>
                        <a:t>Total retail sales per capita, 2007   (c)</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b="1" u="none" strike="noStrike" dirty="0">
                          <a:effectLst/>
                        </a:rPr>
                        <a:t>$16,817 </a:t>
                      </a:r>
                      <a:endParaRPr lang="en-US"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$20,214 </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$16,665 </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$14,608 </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$17,203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$11,388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$17,908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$12,380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$12,947 </a:t>
                      </a:r>
                      <a:endParaRPr lang="en-US" sz="11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6489222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rotWithShape="1">
          <a:blip r:embed="rId2">
            <a:extLst>
              <a:ext uri="{28A0092B-C50C-407E-A947-70E740481C1C}">
                <a14:useLocalDpi xmlns:a14="http://schemas.microsoft.com/office/drawing/2010/main" val="0"/>
              </a:ext>
            </a:extLst>
          </a:blip>
          <a:srcRect l="29101" t="34566" r="34315" b="31257"/>
          <a:stretch/>
        </p:blipFill>
        <p:spPr>
          <a:xfrm>
            <a:off x="1195753" y="531584"/>
            <a:ext cx="6102350" cy="570071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7334" y="254686"/>
            <a:ext cx="2926086" cy="3127254"/>
          </a:xfrm>
          <a:prstGeom prst="rect">
            <a:avLst/>
          </a:prstGeom>
        </p:spPr>
      </p:pic>
    </p:spTree>
    <p:extLst>
      <p:ext uri="{BB962C8B-B14F-4D97-AF65-F5344CB8AC3E}">
        <p14:creationId xmlns:p14="http://schemas.microsoft.com/office/powerpoint/2010/main" val="38258657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914401"/>
            <a:ext cx="7772400" cy="2686050"/>
          </a:xfrm>
        </p:spPr>
        <p:txBody>
          <a:bodyPr>
            <a:normAutofit fontScale="90000"/>
          </a:bodyPr>
          <a:lstStyle/>
          <a:p>
            <a:r>
              <a:rPr lang="en-US" dirty="0" smtClean="0"/>
              <a:t>Lincoln and Logan County –</a:t>
            </a:r>
            <a:br>
              <a:rPr lang="en-US" dirty="0" smtClean="0"/>
            </a:br>
            <a:r>
              <a:rPr lang="en-US" dirty="0" smtClean="0"/>
              <a:t>Where (and who) we are demographically</a:t>
            </a:r>
            <a:endParaRPr lang="en-US" dirty="0"/>
          </a:p>
        </p:txBody>
      </p:sp>
      <p:sp>
        <p:nvSpPr>
          <p:cNvPr id="3" name="Subtitle 2"/>
          <p:cNvSpPr>
            <a:spLocks noGrp="1"/>
          </p:cNvSpPr>
          <p:nvPr>
            <p:ph type="subTitle" idx="1"/>
          </p:nvPr>
        </p:nvSpPr>
        <p:spPr>
          <a:xfrm>
            <a:off x="2895600" y="4114800"/>
            <a:ext cx="6400800" cy="1752600"/>
          </a:xfrm>
        </p:spPr>
        <p:txBody>
          <a:bodyPr>
            <a:normAutofit/>
          </a:bodyPr>
          <a:lstStyle/>
          <a:p>
            <a:r>
              <a:rPr lang="en-US" sz="2800" dirty="0"/>
              <a:t>Keith Snyder</a:t>
            </a:r>
          </a:p>
          <a:p>
            <a:r>
              <a:rPr lang="en-US" sz="2800" dirty="0"/>
              <a:t>Lincoln City Council Strategic Planning</a:t>
            </a:r>
          </a:p>
          <a:p>
            <a:r>
              <a:rPr lang="en-US" sz="2800" dirty="0"/>
              <a:t>March 2015</a:t>
            </a:r>
          </a:p>
        </p:txBody>
      </p:sp>
    </p:spTree>
    <p:extLst>
      <p:ext uri="{BB962C8B-B14F-4D97-AF65-F5344CB8AC3E}">
        <p14:creationId xmlns:p14="http://schemas.microsoft.com/office/powerpoint/2010/main" val="19747818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76201"/>
            <a:ext cx="7772400" cy="1089025"/>
          </a:xfrm>
        </p:spPr>
        <p:txBody>
          <a:bodyPr>
            <a:normAutofit/>
          </a:bodyPr>
          <a:lstStyle/>
          <a:p>
            <a:r>
              <a:rPr lang="en-US" sz="2400" b="1" dirty="0">
                <a:solidFill>
                  <a:schemeClr val="tx1">
                    <a:lumMod val="95000"/>
                  </a:schemeClr>
                </a:solidFill>
              </a:rPr>
              <a:t>Lincoln/Logan County Demographic Trends – Population over past 100 years </a:t>
            </a:r>
            <a:r>
              <a:rPr lang="en-US" sz="1600" b="1" dirty="0">
                <a:solidFill>
                  <a:schemeClr val="tx1">
                    <a:lumMod val="95000"/>
                  </a:schemeClr>
                </a:solidFill>
              </a:rPr>
              <a:t>(Source: Census data)</a:t>
            </a:r>
          </a:p>
        </p:txBody>
      </p:sp>
      <p:graphicFrame>
        <p:nvGraphicFramePr>
          <p:cNvPr id="4" name="Chart 3"/>
          <p:cNvGraphicFramePr>
            <a:graphicFrameLocks/>
          </p:cNvGraphicFramePr>
          <p:nvPr>
            <p:extLst/>
          </p:nvPr>
        </p:nvGraphicFramePr>
        <p:xfrm>
          <a:off x="3276601" y="1600200"/>
          <a:ext cx="5895975" cy="45481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270582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30-Year Change: Lincoln from </a:t>
            </a:r>
            <a:br>
              <a:rPr lang="en-US" dirty="0" smtClean="0"/>
            </a:br>
            <a:r>
              <a:rPr lang="en-US" dirty="0" smtClean="0"/>
              <a:t>1980 to 2010 </a:t>
            </a:r>
            <a:br>
              <a:rPr lang="en-US" dirty="0" smtClean="0"/>
            </a:br>
            <a:r>
              <a:rPr lang="en-US" sz="1600" dirty="0"/>
              <a:t>(Source: Census data)</a:t>
            </a:r>
            <a:endParaRPr lang="en-US" dirty="0"/>
          </a:p>
        </p:txBody>
      </p:sp>
      <p:graphicFrame>
        <p:nvGraphicFramePr>
          <p:cNvPr id="5" name="Content Placeholder 4"/>
          <p:cNvGraphicFramePr>
            <a:graphicFrameLocks noGrp="1"/>
          </p:cNvGraphicFramePr>
          <p:nvPr>
            <p:ph idx="1"/>
            <p:extLst/>
          </p:nvPr>
        </p:nvGraphicFramePr>
        <p:xfrm>
          <a:off x="3200401" y="1981201"/>
          <a:ext cx="5791201" cy="3318669"/>
        </p:xfrm>
        <a:graphic>
          <a:graphicData uri="http://schemas.openxmlformats.org/drawingml/2006/table">
            <a:tbl>
              <a:tblPr>
                <a:tableStyleId>{5C22544A-7EE6-4342-B048-85BDC9FD1C3A}</a:tableStyleId>
              </a:tblPr>
              <a:tblGrid>
                <a:gridCol w="2084095"/>
                <a:gridCol w="1235702"/>
                <a:gridCol w="1235702"/>
                <a:gridCol w="1235702"/>
              </a:tblGrid>
              <a:tr h="368741">
                <a:tc>
                  <a:txBody>
                    <a:bodyPr/>
                    <a:lstStyle/>
                    <a:p>
                      <a:pPr algn="l" fontAlgn="b"/>
                      <a:endParaRPr lang="en-US" sz="1800" b="0" i="0" u="none" strike="noStrike" dirty="0">
                        <a:solidFill>
                          <a:srgbClr val="000000"/>
                        </a:solidFill>
                        <a:effectLst/>
                        <a:latin typeface="Calibri"/>
                      </a:endParaRPr>
                    </a:p>
                  </a:txBody>
                  <a:tcPr marL="9525" marR="9525" marT="9525" marB="0" anchor="b"/>
                </a:tc>
                <a:tc>
                  <a:txBody>
                    <a:bodyPr/>
                    <a:lstStyle/>
                    <a:p>
                      <a:pPr algn="ctr" fontAlgn="b"/>
                      <a:r>
                        <a:rPr lang="en-US" sz="1800" u="sng" strike="noStrike">
                          <a:effectLst/>
                        </a:rPr>
                        <a:t>1980</a:t>
                      </a:r>
                      <a:endParaRPr lang="en-US" sz="1800" b="0" i="0" u="sng" strike="noStrike">
                        <a:solidFill>
                          <a:srgbClr val="000000"/>
                        </a:solidFill>
                        <a:effectLst/>
                        <a:latin typeface="Calibri"/>
                      </a:endParaRPr>
                    </a:p>
                  </a:txBody>
                  <a:tcPr marL="9525" marR="9525" marT="9525" marB="0" anchor="b"/>
                </a:tc>
                <a:tc>
                  <a:txBody>
                    <a:bodyPr/>
                    <a:lstStyle/>
                    <a:p>
                      <a:pPr algn="ctr" fontAlgn="b"/>
                      <a:r>
                        <a:rPr lang="en-US" sz="1800" u="sng" strike="noStrike">
                          <a:effectLst/>
                        </a:rPr>
                        <a:t>2010</a:t>
                      </a:r>
                      <a:endParaRPr lang="en-US" sz="1800" b="0" i="0" u="sng" strike="noStrike">
                        <a:solidFill>
                          <a:srgbClr val="000000"/>
                        </a:solidFill>
                        <a:effectLst/>
                        <a:latin typeface="Calibri"/>
                      </a:endParaRPr>
                    </a:p>
                  </a:txBody>
                  <a:tcPr marL="9525" marR="9525" marT="9525" marB="0" anchor="b"/>
                </a:tc>
                <a:tc>
                  <a:txBody>
                    <a:bodyPr/>
                    <a:lstStyle/>
                    <a:p>
                      <a:pPr algn="ctr" fontAlgn="b"/>
                      <a:r>
                        <a:rPr lang="en-US" sz="1800" u="sng" strike="noStrike">
                          <a:effectLst/>
                        </a:rPr>
                        <a:t>% Change</a:t>
                      </a:r>
                      <a:endParaRPr lang="en-US" sz="1800" b="0" i="0" u="sng" strike="noStrike">
                        <a:solidFill>
                          <a:srgbClr val="000000"/>
                        </a:solidFill>
                        <a:effectLst/>
                        <a:latin typeface="Calibri"/>
                      </a:endParaRPr>
                    </a:p>
                  </a:txBody>
                  <a:tcPr marL="9525" marR="9525" marT="9525" marB="0" anchor="b"/>
                </a:tc>
              </a:tr>
              <a:tr h="368741">
                <a:tc>
                  <a:txBody>
                    <a:bodyPr/>
                    <a:lstStyle/>
                    <a:p>
                      <a:pPr algn="l" fontAlgn="b"/>
                      <a:r>
                        <a:rPr lang="en-US" sz="1800" u="none" strike="noStrike" dirty="0">
                          <a:effectLst/>
                        </a:rPr>
                        <a:t>Overall Population</a:t>
                      </a:r>
                      <a:endParaRPr lang="en-US" sz="1800" b="0" i="0" u="none" strike="noStrike" dirty="0">
                        <a:solidFill>
                          <a:srgbClr val="000000"/>
                        </a:solidFill>
                        <a:effectLst/>
                        <a:latin typeface="Calibri"/>
                      </a:endParaRPr>
                    </a:p>
                  </a:txBody>
                  <a:tcPr marL="9525" marR="9525" marT="9525" marB="0" anchor="b"/>
                </a:tc>
                <a:tc>
                  <a:txBody>
                    <a:bodyPr/>
                    <a:lstStyle/>
                    <a:p>
                      <a:pPr algn="r" fontAlgn="b"/>
                      <a:r>
                        <a:rPr lang="en-US" sz="1800" u="none" strike="noStrike">
                          <a:effectLst/>
                        </a:rPr>
                        <a:t>16,327</a:t>
                      </a:r>
                      <a:endParaRPr lang="en-US" sz="1800" b="0" i="0" u="none" strike="noStrike">
                        <a:solidFill>
                          <a:srgbClr val="000000"/>
                        </a:solidFill>
                        <a:effectLst/>
                        <a:latin typeface="Calibri"/>
                      </a:endParaRPr>
                    </a:p>
                  </a:txBody>
                  <a:tcPr marL="9525" marR="257175" marT="9525" marB="0" anchor="b"/>
                </a:tc>
                <a:tc>
                  <a:txBody>
                    <a:bodyPr/>
                    <a:lstStyle/>
                    <a:p>
                      <a:pPr algn="r" fontAlgn="b"/>
                      <a:r>
                        <a:rPr lang="en-US" sz="1800" u="none" strike="noStrike">
                          <a:effectLst/>
                        </a:rPr>
                        <a:t>14,504</a:t>
                      </a:r>
                      <a:endParaRPr lang="en-US" sz="1800" b="0" i="0" u="none" strike="noStrike">
                        <a:solidFill>
                          <a:srgbClr val="000000"/>
                        </a:solidFill>
                        <a:effectLst/>
                        <a:latin typeface="Calibri"/>
                      </a:endParaRPr>
                    </a:p>
                  </a:txBody>
                  <a:tcPr marL="9525" marR="257175" marT="9525" marB="0" anchor="b"/>
                </a:tc>
                <a:tc>
                  <a:txBody>
                    <a:bodyPr/>
                    <a:lstStyle/>
                    <a:p>
                      <a:pPr algn="r" fontAlgn="b"/>
                      <a:r>
                        <a:rPr lang="en-US" sz="1800" u="none" strike="noStrike">
                          <a:effectLst/>
                        </a:rPr>
                        <a:t>-11.17%</a:t>
                      </a:r>
                      <a:endParaRPr lang="en-US" sz="1800" b="0" i="0" u="none" strike="noStrike">
                        <a:solidFill>
                          <a:srgbClr val="000000"/>
                        </a:solidFill>
                        <a:effectLst/>
                        <a:latin typeface="Calibri"/>
                      </a:endParaRPr>
                    </a:p>
                  </a:txBody>
                  <a:tcPr marL="9525" marR="171450" marT="9525" marB="0" anchor="b"/>
                </a:tc>
              </a:tr>
              <a:tr h="368741">
                <a:tc>
                  <a:txBody>
                    <a:bodyPr/>
                    <a:lstStyle/>
                    <a:p>
                      <a:pPr algn="l" fontAlgn="b"/>
                      <a:endParaRPr lang="en-US" sz="1800" b="0" i="0" u="none" strike="noStrike" dirty="0">
                        <a:solidFill>
                          <a:srgbClr val="000000"/>
                        </a:solidFill>
                        <a:effectLst/>
                        <a:latin typeface="Calibri"/>
                      </a:endParaRPr>
                    </a:p>
                  </a:txBody>
                  <a:tcPr marL="9525" marR="9525" marT="9525" marB="0" anchor="b"/>
                </a:tc>
                <a:tc>
                  <a:txBody>
                    <a:bodyPr/>
                    <a:lstStyle/>
                    <a:p>
                      <a:pPr algn="r" fontAlgn="b"/>
                      <a:endParaRPr lang="en-US" sz="1800" b="0" i="0" u="none" strike="noStrike" dirty="0">
                        <a:solidFill>
                          <a:srgbClr val="000000"/>
                        </a:solidFill>
                        <a:effectLst/>
                        <a:latin typeface="Calibri"/>
                      </a:endParaRPr>
                    </a:p>
                  </a:txBody>
                  <a:tcPr marL="9525" marR="257175" marT="9525" marB="0" anchor="b"/>
                </a:tc>
                <a:tc>
                  <a:txBody>
                    <a:bodyPr/>
                    <a:lstStyle/>
                    <a:p>
                      <a:pPr algn="r" fontAlgn="b"/>
                      <a:endParaRPr lang="en-US" sz="1800" b="0" i="0" u="none" strike="noStrike">
                        <a:solidFill>
                          <a:srgbClr val="000000"/>
                        </a:solidFill>
                        <a:effectLst/>
                        <a:latin typeface="Calibri"/>
                      </a:endParaRPr>
                    </a:p>
                  </a:txBody>
                  <a:tcPr marL="9525" marR="257175" marT="9525" marB="0" anchor="b"/>
                </a:tc>
                <a:tc>
                  <a:txBody>
                    <a:bodyPr/>
                    <a:lstStyle/>
                    <a:p>
                      <a:pPr algn="r" fontAlgn="b"/>
                      <a:endParaRPr lang="en-US" sz="1800" b="0" i="0" u="none" strike="noStrike">
                        <a:solidFill>
                          <a:srgbClr val="000000"/>
                        </a:solidFill>
                        <a:effectLst/>
                        <a:latin typeface="Calibri"/>
                      </a:endParaRPr>
                    </a:p>
                  </a:txBody>
                  <a:tcPr marL="9525" marR="171450" marT="9525" marB="0" anchor="b"/>
                </a:tc>
              </a:tr>
              <a:tr h="368741">
                <a:tc>
                  <a:txBody>
                    <a:bodyPr/>
                    <a:lstStyle/>
                    <a:p>
                      <a:pPr algn="l" fontAlgn="b"/>
                      <a:r>
                        <a:rPr lang="en-US" sz="1800" u="none" strike="noStrike" dirty="0">
                          <a:effectLst/>
                        </a:rPr>
                        <a:t>Male</a:t>
                      </a:r>
                      <a:endParaRPr lang="en-US" sz="1800" b="0" i="0" u="none" strike="noStrike" dirty="0">
                        <a:solidFill>
                          <a:srgbClr val="000000"/>
                        </a:solidFill>
                        <a:effectLst/>
                        <a:latin typeface="Calibri"/>
                      </a:endParaRPr>
                    </a:p>
                  </a:txBody>
                  <a:tcPr marL="9525" marR="9525" marT="9525" marB="0" anchor="b"/>
                </a:tc>
                <a:tc>
                  <a:txBody>
                    <a:bodyPr/>
                    <a:lstStyle/>
                    <a:p>
                      <a:pPr algn="r" fontAlgn="b"/>
                      <a:r>
                        <a:rPr lang="en-US" sz="1800" u="none" strike="noStrike" dirty="0">
                          <a:effectLst/>
                        </a:rPr>
                        <a:t>7,666</a:t>
                      </a:r>
                      <a:endParaRPr lang="en-US" sz="1800" b="0" i="0" u="none" strike="noStrike" dirty="0">
                        <a:solidFill>
                          <a:srgbClr val="000000"/>
                        </a:solidFill>
                        <a:effectLst/>
                        <a:latin typeface="Calibri"/>
                      </a:endParaRPr>
                    </a:p>
                  </a:txBody>
                  <a:tcPr marL="9525" marR="257175" marT="9525" marB="0" anchor="b"/>
                </a:tc>
                <a:tc>
                  <a:txBody>
                    <a:bodyPr/>
                    <a:lstStyle/>
                    <a:p>
                      <a:pPr algn="r" fontAlgn="b"/>
                      <a:r>
                        <a:rPr lang="en-US" sz="1800" u="none" strike="noStrike" dirty="0">
                          <a:effectLst/>
                        </a:rPr>
                        <a:t>6,948</a:t>
                      </a:r>
                      <a:endParaRPr lang="en-US" sz="1800" b="0" i="0" u="none" strike="noStrike" dirty="0">
                        <a:solidFill>
                          <a:srgbClr val="000000"/>
                        </a:solidFill>
                        <a:effectLst/>
                        <a:latin typeface="Calibri"/>
                      </a:endParaRPr>
                    </a:p>
                  </a:txBody>
                  <a:tcPr marL="9525" marR="257175" marT="9525" marB="0" anchor="b"/>
                </a:tc>
                <a:tc>
                  <a:txBody>
                    <a:bodyPr/>
                    <a:lstStyle/>
                    <a:p>
                      <a:pPr algn="r" fontAlgn="b"/>
                      <a:r>
                        <a:rPr lang="en-US" sz="1800" u="none" strike="noStrike">
                          <a:effectLst/>
                        </a:rPr>
                        <a:t>-9.37%</a:t>
                      </a:r>
                      <a:endParaRPr lang="en-US" sz="1800" b="0" i="0" u="none" strike="noStrike">
                        <a:solidFill>
                          <a:srgbClr val="000000"/>
                        </a:solidFill>
                        <a:effectLst/>
                        <a:latin typeface="Calibri"/>
                      </a:endParaRPr>
                    </a:p>
                  </a:txBody>
                  <a:tcPr marL="9525" marR="171450" marT="9525" marB="0" anchor="b"/>
                </a:tc>
              </a:tr>
              <a:tr h="368741">
                <a:tc>
                  <a:txBody>
                    <a:bodyPr/>
                    <a:lstStyle/>
                    <a:p>
                      <a:pPr algn="l" fontAlgn="b"/>
                      <a:r>
                        <a:rPr lang="en-US" sz="1800" u="none" strike="noStrike" dirty="0">
                          <a:effectLst/>
                        </a:rPr>
                        <a:t>Female</a:t>
                      </a:r>
                      <a:endParaRPr lang="en-US" sz="1800" b="0" i="0" u="none" strike="noStrike" dirty="0">
                        <a:solidFill>
                          <a:srgbClr val="000000"/>
                        </a:solidFill>
                        <a:effectLst/>
                        <a:latin typeface="Calibri"/>
                      </a:endParaRPr>
                    </a:p>
                  </a:txBody>
                  <a:tcPr marL="9525" marR="9525" marT="9525" marB="0" anchor="b"/>
                </a:tc>
                <a:tc>
                  <a:txBody>
                    <a:bodyPr/>
                    <a:lstStyle/>
                    <a:p>
                      <a:pPr algn="r" fontAlgn="b"/>
                      <a:r>
                        <a:rPr lang="en-US" sz="1800" u="none" strike="noStrike">
                          <a:effectLst/>
                        </a:rPr>
                        <a:t>8,661</a:t>
                      </a:r>
                      <a:endParaRPr lang="en-US" sz="1800" b="0" i="0" u="none" strike="noStrike">
                        <a:solidFill>
                          <a:srgbClr val="000000"/>
                        </a:solidFill>
                        <a:effectLst/>
                        <a:latin typeface="Calibri"/>
                      </a:endParaRPr>
                    </a:p>
                  </a:txBody>
                  <a:tcPr marL="9525" marR="257175" marT="9525" marB="0" anchor="b"/>
                </a:tc>
                <a:tc>
                  <a:txBody>
                    <a:bodyPr/>
                    <a:lstStyle/>
                    <a:p>
                      <a:pPr algn="r" fontAlgn="b"/>
                      <a:r>
                        <a:rPr lang="en-US" sz="1800" u="none" strike="noStrike" dirty="0">
                          <a:effectLst/>
                        </a:rPr>
                        <a:t>7,556</a:t>
                      </a:r>
                      <a:endParaRPr lang="en-US" sz="1800" b="0" i="0" u="none" strike="noStrike" dirty="0">
                        <a:solidFill>
                          <a:srgbClr val="000000"/>
                        </a:solidFill>
                        <a:effectLst/>
                        <a:latin typeface="Calibri"/>
                      </a:endParaRPr>
                    </a:p>
                  </a:txBody>
                  <a:tcPr marL="9525" marR="257175" marT="9525" marB="0" anchor="b"/>
                </a:tc>
                <a:tc>
                  <a:txBody>
                    <a:bodyPr/>
                    <a:lstStyle/>
                    <a:p>
                      <a:pPr algn="r" fontAlgn="b"/>
                      <a:r>
                        <a:rPr lang="en-US" sz="1800" u="none" strike="noStrike">
                          <a:effectLst/>
                        </a:rPr>
                        <a:t>-12.76%</a:t>
                      </a:r>
                      <a:endParaRPr lang="en-US" sz="1800" b="0" i="0" u="none" strike="noStrike">
                        <a:solidFill>
                          <a:srgbClr val="000000"/>
                        </a:solidFill>
                        <a:effectLst/>
                        <a:latin typeface="Calibri"/>
                      </a:endParaRPr>
                    </a:p>
                  </a:txBody>
                  <a:tcPr marL="9525" marR="171450" marT="9525" marB="0" anchor="b"/>
                </a:tc>
              </a:tr>
              <a:tr h="368741">
                <a:tc>
                  <a:txBody>
                    <a:bodyPr/>
                    <a:lstStyle/>
                    <a:p>
                      <a:pPr algn="l" fontAlgn="b"/>
                      <a:endParaRPr lang="en-US" sz="1800" b="0" i="0" u="none" strike="noStrike">
                        <a:solidFill>
                          <a:srgbClr val="000000"/>
                        </a:solidFill>
                        <a:effectLst/>
                        <a:latin typeface="Calibri"/>
                      </a:endParaRPr>
                    </a:p>
                  </a:txBody>
                  <a:tcPr marL="9525" marR="9525" marT="9525" marB="0" anchor="b"/>
                </a:tc>
                <a:tc>
                  <a:txBody>
                    <a:bodyPr/>
                    <a:lstStyle/>
                    <a:p>
                      <a:pPr algn="r" fontAlgn="b"/>
                      <a:endParaRPr lang="en-US" sz="1800" b="0" i="0" u="none" strike="noStrike" dirty="0">
                        <a:solidFill>
                          <a:srgbClr val="000000"/>
                        </a:solidFill>
                        <a:effectLst/>
                        <a:latin typeface="Calibri"/>
                      </a:endParaRPr>
                    </a:p>
                  </a:txBody>
                  <a:tcPr marL="9525" marR="257175" marT="9525" marB="0" anchor="b"/>
                </a:tc>
                <a:tc>
                  <a:txBody>
                    <a:bodyPr/>
                    <a:lstStyle/>
                    <a:p>
                      <a:pPr algn="r" fontAlgn="b"/>
                      <a:endParaRPr lang="en-US" sz="1800" b="0" i="0" u="none" strike="noStrike" dirty="0">
                        <a:solidFill>
                          <a:srgbClr val="000000"/>
                        </a:solidFill>
                        <a:effectLst/>
                        <a:latin typeface="Calibri"/>
                      </a:endParaRPr>
                    </a:p>
                  </a:txBody>
                  <a:tcPr marL="9525" marR="257175" marT="9525" marB="0" anchor="b"/>
                </a:tc>
                <a:tc>
                  <a:txBody>
                    <a:bodyPr/>
                    <a:lstStyle/>
                    <a:p>
                      <a:pPr algn="r" fontAlgn="b"/>
                      <a:endParaRPr lang="en-US" sz="1800" b="0" i="0" u="none" strike="noStrike">
                        <a:solidFill>
                          <a:srgbClr val="000000"/>
                        </a:solidFill>
                        <a:effectLst/>
                        <a:latin typeface="Calibri"/>
                      </a:endParaRPr>
                    </a:p>
                  </a:txBody>
                  <a:tcPr marL="9525" marR="171450" marT="9525" marB="0" anchor="b"/>
                </a:tc>
              </a:tr>
              <a:tr h="368741">
                <a:tc>
                  <a:txBody>
                    <a:bodyPr/>
                    <a:lstStyle/>
                    <a:p>
                      <a:pPr algn="l" fontAlgn="b"/>
                      <a:r>
                        <a:rPr lang="en-US" sz="1800" b="1" u="none" strike="noStrike" dirty="0">
                          <a:effectLst/>
                        </a:rPr>
                        <a:t>Median Age</a:t>
                      </a:r>
                      <a:endParaRPr lang="en-US" sz="1800" b="1" i="0" u="none" strike="noStrike" dirty="0">
                        <a:solidFill>
                          <a:srgbClr val="000000"/>
                        </a:solidFill>
                        <a:effectLst/>
                        <a:latin typeface="Calibri"/>
                      </a:endParaRPr>
                    </a:p>
                  </a:txBody>
                  <a:tcPr marL="9525" marR="9525" marT="9525" marB="0" anchor="b"/>
                </a:tc>
                <a:tc>
                  <a:txBody>
                    <a:bodyPr/>
                    <a:lstStyle/>
                    <a:p>
                      <a:pPr algn="r" fontAlgn="b"/>
                      <a:r>
                        <a:rPr lang="en-US" sz="1800" b="1" u="none" strike="noStrike" dirty="0">
                          <a:effectLst/>
                        </a:rPr>
                        <a:t>31.5</a:t>
                      </a:r>
                      <a:endParaRPr lang="en-US" sz="1800" b="1" i="0" u="none" strike="noStrike" dirty="0">
                        <a:solidFill>
                          <a:srgbClr val="000000"/>
                        </a:solidFill>
                        <a:effectLst/>
                        <a:latin typeface="Calibri"/>
                      </a:endParaRPr>
                    </a:p>
                  </a:txBody>
                  <a:tcPr marL="9525" marR="257175" marT="9525" marB="0" anchor="b"/>
                </a:tc>
                <a:tc>
                  <a:txBody>
                    <a:bodyPr/>
                    <a:lstStyle/>
                    <a:p>
                      <a:pPr algn="r" fontAlgn="b"/>
                      <a:r>
                        <a:rPr lang="en-US" sz="1800" b="1" u="none" strike="noStrike" dirty="0">
                          <a:effectLst/>
                        </a:rPr>
                        <a:t>38.0</a:t>
                      </a:r>
                      <a:endParaRPr lang="en-US" sz="1800" b="1" i="0" u="none" strike="noStrike" dirty="0">
                        <a:solidFill>
                          <a:srgbClr val="000000"/>
                        </a:solidFill>
                        <a:effectLst/>
                        <a:latin typeface="Calibri"/>
                      </a:endParaRPr>
                    </a:p>
                  </a:txBody>
                  <a:tcPr marL="9525" marR="257175" marT="9525" marB="0" anchor="b"/>
                </a:tc>
                <a:tc>
                  <a:txBody>
                    <a:bodyPr/>
                    <a:lstStyle/>
                    <a:p>
                      <a:pPr algn="r" fontAlgn="b"/>
                      <a:r>
                        <a:rPr lang="en-US" sz="1800" b="1" u="none" strike="noStrike" dirty="0">
                          <a:effectLst/>
                        </a:rPr>
                        <a:t>20.63%</a:t>
                      </a:r>
                      <a:endParaRPr lang="en-US" sz="1800" b="1" i="0" u="none" strike="noStrike" dirty="0">
                        <a:solidFill>
                          <a:srgbClr val="000000"/>
                        </a:solidFill>
                        <a:effectLst/>
                        <a:latin typeface="Calibri"/>
                      </a:endParaRPr>
                    </a:p>
                  </a:txBody>
                  <a:tcPr marL="9525" marR="171450" marT="9525" marB="0" anchor="b"/>
                </a:tc>
              </a:tr>
              <a:tr h="368741">
                <a:tc>
                  <a:txBody>
                    <a:bodyPr/>
                    <a:lstStyle/>
                    <a:p>
                      <a:pPr algn="l" fontAlgn="b"/>
                      <a:r>
                        <a:rPr lang="en-US" sz="1800" u="none" strike="noStrike">
                          <a:effectLst/>
                        </a:rPr>
                        <a:t>Age 19 &amp; below</a:t>
                      </a:r>
                      <a:endParaRPr lang="en-US" sz="1800" b="0" i="0" u="none" strike="noStrike">
                        <a:solidFill>
                          <a:srgbClr val="000000"/>
                        </a:solidFill>
                        <a:effectLst/>
                        <a:latin typeface="Calibri"/>
                      </a:endParaRPr>
                    </a:p>
                  </a:txBody>
                  <a:tcPr marL="9525" marR="9525" marT="9525" marB="0" anchor="b"/>
                </a:tc>
                <a:tc>
                  <a:txBody>
                    <a:bodyPr/>
                    <a:lstStyle/>
                    <a:p>
                      <a:pPr algn="r" fontAlgn="b"/>
                      <a:r>
                        <a:rPr lang="en-US" sz="1800" u="none" strike="noStrike" dirty="0">
                          <a:effectLst/>
                        </a:rPr>
                        <a:t>4,790</a:t>
                      </a:r>
                      <a:endParaRPr lang="en-US" sz="1800" b="0" i="0" u="none" strike="noStrike" dirty="0">
                        <a:solidFill>
                          <a:srgbClr val="000000"/>
                        </a:solidFill>
                        <a:effectLst/>
                        <a:latin typeface="Calibri"/>
                      </a:endParaRPr>
                    </a:p>
                  </a:txBody>
                  <a:tcPr marL="9525" marR="257175" marT="9525" marB="0" anchor="b"/>
                </a:tc>
                <a:tc>
                  <a:txBody>
                    <a:bodyPr/>
                    <a:lstStyle/>
                    <a:p>
                      <a:pPr algn="r" fontAlgn="b"/>
                      <a:r>
                        <a:rPr lang="en-US" sz="1800" u="none" strike="noStrike" dirty="0">
                          <a:effectLst/>
                        </a:rPr>
                        <a:t>3,815</a:t>
                      </a:r>
                      <a:endParaRPr lang="en-US" sz="1800" b="0" i="0" u="none" strike="noStrike" dirty="0">
                        <a:solidFill>
                          <a:srgbClr val="000000"/>
                        </a:solidFill>
                        <a:effectLst/>
                        <a:latin typeface="Calibri"/>
                      </a:endParaRPr>
                    </a:p>
                  </a:txBody>
                  <a:tcPr marL="9525" marR="257175" marT="9525" marB="0" anchor="b"/>
                </a:tc>
                <a:tc>
                  <a:txBody>
                    <a:bodyPr/>
                    <a:lstStyle/>
                    <a:p>
                      <a:pPr algn="r" fontAlgn="b"/>
                      <a:r>
                        <a:rPr lang="en-US" sz="1800" u="none" strike="noStrike" dirty="0">
                          <a:effectLst/>
                        </a:rPr>
                        <a:t>-20.35%</a:t>
                      </a:r>
                      <a:endParaRPr lang="en-US" sz="1800" b="0" i="0" u="none" strike="noStrike" dirty="0">
                        <a:solidFill>
                          <a:srgbClr val="000000"/>
                        </a:solidFill>
                        <a:effectLst/>
                        <a:latin typeface="Calibri"/>
                      </a:endParaRPr>
                    </a:p>
                  </a:txBody>
                  <a:tcPr marL="9525" marR="171450" marT="9525" marB="0" anchor="b"/>
                </a:tc>
              </a:tr>
              <a:tr h="368741">
                <a:tc>
                  <a:txBody>
                    <a:bodyPr/>
                    <a:lstStyle/>
                    <a:p>
                      <a:pPr algn="l" fontAlgn="b"/>
                      <a:r>
                        <a:rPr lang="en-US" sz="1800" u="none" strike="noStrike">
                          <a:effectLst/>
                        </a:rPr>
                        <a:t>Age 80 &amp; above</a:t>
                      </a:r>
                      <a:endParaRPr lang="en-US" sz="1800" b="0" i="0" u="none" strike="noStrike">
                        <a:solidFill>
                          <a:srgbClr val="000000"/>
                        </a:solidFill>
                        <a:effectLst/>
                        <a:latin typeface="Calibri"/>
                      </a:endParaRPr>
                    </a:p>
                  </a:txBody>
                  <a:tcPr marL="9525" marR="9525" marT="9525" marB="0" anchor="b"/>
                </a:tc>
                <a:tc>
                  <a:txBody>
                    <a:bodyPr/>
                    <a:lstStyle/>
                    <a:p>
                      <a:pPr algn="r" fontAlgn="b"/>
                      <a:r>
                        <a:rPr lang="en-US" sz="1800" u="none" strike="noStrike">
                          <a:effectLst/>
                        </a:rPr>
                        <a:t>675</a:t>
                      </a:r>
                      <a:endParaRPr lang="en-US" sz="1800" b="0" i="0" u="none" strike="noStrike">
                        <a:solidFill>
                          <a:srgbClr val="000000"/>
                        </a:solidFill>
                        <a:effectLst/>
                        <a:latin typeface="Calibri"/>
                      </a:endParaRPr>
                    </a:p>
                  </a:txBody>
                  <a:tcPr marL="9525" marR="257175" marT="9525" marB="0" anchor="b"/>
                </a:tc>
                <a:tc>
                  <a:txBody>
                    <a:bodyPr/>
                    <a:lstStyle/>
                    <a:p>
                      <a:pPr algn="r" fontAlgn="b"/>
                      <a:r>
                        <a:rPr lang="en-US" sz="1800" u="none" strike="noStrike" dirty="0">
                          <a:effectLst/>
                        </a:rPr>
                        <a:t>933</a:t>
                      </a:r>
                      <a:endParaRPr lang="en-US" sz="1800" b="0" i="0" u="none" strike="noStrike" dirty="0">
                        <a:solidFill>
                          <a:srgbClr val="000000"/>
                        </a:solidFill>
                        <a:effectLst/>
                        <a:latin typeface="Calibri"/>
                      </a:endParaRPr>
                    </a:p>
                  </a:txBody>
                  <a:tcPr marL="9525" marR="257175" marT="9525" marB="0" anchor="b"/>
                </a:tc>
                <a:tc>
                  <a:txBody>
                    <a:bodyPr/>
                    <a:lstStyle/>
                    <a:p>
                      <a:pPr algn="r" fontAlgn="b"/>
                      <a:r>
                        <a:rPr lang="en-US" sz="1800" u="none" strike="noStrike" dirty="0">
                          <a:effectLst/>
                        </a:rPr>
                        <a:t>38.22%</a:t>
                      </a:r>
                      <a:endParaRPr lang="en-US" sz="1800" b="0" i="0" u="none" strike="noStrike" dirty="0">
                        <a:solidFill>
                          <a:srgbClr val="000000"/>
                        </a:solidFill>
                        <a:effectLst/>
                        <a:latin typeface="Calibri"/>
                      </a:endParaRPr>
                    </a:p>
                  </a:txBody>
                  <a:tcPr marL="9525" marR="171450" marT="9525" marB="0" anchor="b"/>
                </a:tc>
              </a:tr>
            </a:tbl>
          </a:graphicData>
        </a:graphic>
      </p:graphicFrame>
    </p:spTree>
    <p:extLst>
      <p:ext uri="{BB962C8B-B14F-4D97-AF65-F5344CB8AC3E}">
        <p14:creationId xmlns:p14="http://schemas.microsoft.com/office/powerpoint/2010/main" val="4469918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143000"/>
          </a:xfrm>
        </p:spPr>
        <p:txBody>
          <a:bodyPr>
            <a:normAutofit/>
          </a:bodyPr>
          <a:lstStyle/>
          <a:p>
            <a:r>
              <a:rPr lang="en-US" sz="3600" dirty="0"/>
              <a:t>10-Year Change: Lincoln from 2000 to 2010 </a:t>
            </a:r>
            <a:r>
              <a:rPr lang="en-US" sz="1600" dirty="0"/>
              <a:t>(Source: Census data)</a:t>
            </a:r>
          </a:p>
        </p:txBody>
      </p:sp>
      <p:graphicFrame>
        <p:nvGraphicFramePr>
          <p:cNvPr id="6" name="Content Placeholder 5"/>
          <p:cNvGraphicFramePr>
            <a:graphicFrameLocks noGrp="1"/>
          </p:cNvGraphicFramePr>
          <p:nvPr>
            <p:ph idx="1"/>
            <p:extLst/>
          </p:nvPr>
        </p:nvGraphicFramePr>
        <p:xfrm>
          <a:off x="3352801" y="1295401"/>
          <a:ext cx="5562601" cy="5309589"/>
        </p:xfrm>
        <a:graphic>
          <a:graphicData uri="http://schemas.openxmlformats.org/drawingml/2006/table">
            <a:tbl>
              <a:tblPr>
                <a:tableStyleId>{5C22544A-7EE6-4342-B048-85BDC9FD1C3A}</a:tableStyleId>
              </a:tblPr>
              <a:tblGrid>
                <a:gridCol w="2091203"/>
                <a:gridCol w="934071"/>
                <a:gridCol w="934071"/>
                <a:gridCol w="934071"/>
                <a:gridCol w="669185"/>
              </a:tblGrid>
              <a:tr h="232064">
                <a:tc>
                  <a:txBody>
                    <a:bodyPr/>
                    <a:lstStyle/>
                    <a:p>
                      <a:pPr algn="l" fontAlgn="b"/>
                      <a:r>
                        <a:rPr lang="en-US" sz="1400" b="1" u="sng" strike="noStrike" dirty="0">
                          <a:effectLst/>
                        </a:rPr>
                        <a:t>Industry</a:t>
                      </a:r>
                      <a:endParaRPr lang="en-US" sz="1400" b="1" i="0" u="sng" strike="noStrike" dirty="0">
                        <a:solidFill>
                          <a:srgbClr val="000000"/>
                        </a:solidFill>
                        <a:effectLst/>
                        <a:latin typeface="Calibri"/>
                      </a:endParaRPr>
                    </a:p>
                  </a:txBody>
                  <a:tcPr marL="9525" marR="9525" marT="9525" marB="0" anchor="b"/>
                </a:tc>
                <a:tc>
                  <a:txBody>
                    <a:bodyPr/>
                    <a:lstStyle/>
                    <a:p>
                      <a:pPr algn="ctr" fontAlgn="b"/>
                      <a:r>
                        <a:rPr lang="en-US" sz="1400" b="1" u="sng" strike="noStrike" dirty="0">
                          <a:effectLst/>
                        </a:rPr>
                        <a:t>2000</a:t>
                      </a:r>
                      <a:endParaRPr lang="en-US" sz="1400" b="1" i="0" u="sng" strike="noStrike" dirty="0">
                        <a:solidFill>
                          <a:srgbClr val="000000"/>
                        </a:solidFill>
                        <a:effectLst/>
                        <a:latin typeface="Calibri"/>
                      </a:endParaRPr>
                    </a:p>
                  </a:txBody>
                  <a:tcPr marL="9525" marR="9525" marT="9525" marB="0" anchor="b"/>
                </a:tc>
                <a:tc>
                  <a:txBody>
                    <a:bodyPr/>
                    <a:lstStyle/>
                    <a:p>
                      <a:pPr algn="ctr" fontAlgn="b"/>
                      <a:r>
                        <a:rPr lang="en-US" sz="1400" b="1" u="sng" strike="noStrike" dirty="0">
                          <a:effectLst/>
                        </a:rPr>
                        <a:t>2010</a:t>
                      </a:r>
                      <a:endParaRPr lang="en-US" sz="1400" b="1" i="0" u="sng" strike="noStrike" dirty="0">
                        <a:solidFill>
                          <a:srgbClr val="000000"/>
                        </a:solidFill>
                        <a:effectLst/>
                        <a:latin typeface="Calibri"/>
                      </a:endParaRPr>
                    </a:p>
                  </a:txBody>
                  <a:tcPr marL="9525" marR="9525" marT="9525" marB="0" anchor="b"/>
                </a:tc>
                <a:tc>
                  <a:txBody>
                    <a:bodyPr/>
                    <a:lstStyle/>
                    <a:p>
                      <a:pPr algn="ctr" fontAlgn="b"/>
                      <a:r>
                        <a:rPr lang="en-US" sz="1400" b="1" u="sng" strike="noStrike" dirty="0">
                          <a:effectLst/>
                        </a:rPr>
                        <a:t>Change</a:t>
                      </a:r>
                      <a:endParaRPr lang="en-US" sz="1400" b="1" i="0" u="sng" strike="noStrike" dirty="0">
                        <a:solidFill>
                          <a:srgbClr val="000000"/>
                        </a:solidFill>
                        <a:effectLst/>
                        <a:latin typeface="Calibri"/>
                      </a:endParaRPr>
                    </a:p>
                  </a:txBody>
                  <a:tcPr marL="9525" marR="952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dirty="0">
                          <a:effectLst/>
                        </a:rPr>
                        <a:t>Agriculture</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a:effectLst/>
                        </a:rPr>
                        <a:t>1.1%</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1.1%</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0.0%</a:t>
                      </a:r>
                      <a:endParaRPr lang="en-US" sz="1400" b="0" i="0" u="none" strike="noStrike">
                        <a:solidFill>
                          <a:srgbClr val="0000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dirty="0">
                          <a:effectLst/>
                        </a:rPr>
                        <a:t>Construction</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dirty="0">
                          <a:effectLst/>
                        </a:rPr>
                        <a:t>4.9%</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5.7%</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0.8%</a:t>
                      </a:r>
                      <a:endParaRPr lang="en-US" sz="1400" b="0" i="0" u="none" strike="noStrike">
                        <a:solidFill>
                          <a:srgbClr val="0000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dirty="0">
                          <a:effectLst/>
                        </a:rPr>
                        <a:t>Manufacturing</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dirty="0">
                          <a:effectLst/>
                        </a:rPr>
                        <a:t>15.6%</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12.8%</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dirty="0">
                          <a:solidFill>
                            <a:srgbClr val="FF0000"/>
                          </a:solidFill>
                          <a:effectLst/>
                        </a:rPr>
                        <a:t>-2.8%</a:t>
                      </a:r>
                      <a:endParaRPr lang="en-US" sz="1400" b="0" i="0" u="none" strike="noStrike" dirty="0">
                        <a:solidFill>
                          <a:srgbClr val="FF00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dirty="0">
                          <a:effectLst/>
                        </a:rPr>
                        <a:t>Wholesale</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dirty="0">
                          <a:effectLst/>
                        </a:rPr>
                        <a:t>1.2%</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3.3%</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2.1%</a:t>
                      </a:r>
                      <a:endParaRPr lang="en-US" sz="1400" b="0" i="0" u="none" strike="noStrike">
                        <a:solidFill>
                          <a:srgbClr val="0000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dirty="0">
                          <a:effectLst/>
                        </a:rPr>
                        <a:t>Retail</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dirty="0">
                          <a:effectLst/>
                        </a:rPr>
                        <a:t>11.5%</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10.9%</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-0.6%</a:t>
                      </a:r>
                      <a:endParaRPr lang="en-US" sz="1400" b="0" i="0" u="none" strike="noStrike">
                        <a:solidFill>
                          <a:srgbClr val="0000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dirty="0">
                          <a:effectLst/>
                        </a:rPr>
                        <a:t>Transportation &amp; Warehousing</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dirty="0">
                          <a:effectLst/>
                        </a:rPr>
                        <a:t>4.0%</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5.9%</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1.9%</a:t>
                      </a:r>
                      <a:endParaRPr lang="en-US" sz="1400" b="0" i="0" u="none" strike="noStrike">
                        <a:solidFill>
                          <a:srgbClr val="0000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dirty="0">
                          <a:effectLst/>
                        </a:rPr>
                        <a:t>Information</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dirty="0">
                          <a:effectLst/>
                        </a:rPr>
                        <a:t>2.0%</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dirty="0">
                          <a:effectLst/>
                        </a:rPr>
                        <a:t>2.2%</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0.2%</a:t>
                      </a:r>
                      <a:endParaRPr lang="en-US" sz="1400" b="0" i="0" u="none" strike="noStrike">
                        <a:solidFill>
                          <a:srgbClr val="0000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dirty="0">
                          <a:effectLst/>
                        </a:rPr>
                        <a:t>Finance, Insurance</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a:effectLst/>
                        </a:rPr>
                        <a:t>5.0%</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dirty="0">
                          <a:effectLst/>
                        </a:rPr>
                        <a:t>7.7%</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dirty="0">
                          <a:solidFill>
                            <a:srgbClr val="006600"/>
                          </a:solidFill>
                          <a:effectLst/>
                        </a:rPr>
                        <a:t>2.7%</a:t>
                      </a:r>
                      <a:endParaRPr lang="en-US" sz="1400" b="0" i="0" u="none" strike="noStrike" dirty="0">
                        <a:solidFill>
                          <a:srgbClr val="0066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dirty="0">
                          <a:effectLst/>
                        </a:rPr>
                        <a:t>Professional, Scientific</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a:effectLst/>
                        </a:rPr>
                        <a:t>3.2%</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dirty="0">
                          <a:effectLst/>
                        </a:rPr>
                        <a:t>11.0%</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dirty="0">
                          <a:solidFill>
                            <a:srgbClr val="006600"/>
                          </a:solidFill>
                          <a:effectLst/>
                        </a:rPr>
                        <a:t>7.8%</a:t>
                      </a:r>
                      <a:endParaRPr lang="en-US" sz="1400" b="0" i="0" u="none" strike="noStrike" dirty="0">
                        <a:solidFill>
                          <a:srgbClr val="0066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dirty="0">
                          <a:effectLst/>
                        </a:rPr>
                        <a:t>Education</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dirty="0">
                          <a:effectLst/>
                        </a:rPr>
                        <a:t>27.6%</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dirty="0">
                          <a:effectLst/>
                        </a:rPr>
                        <a:t>22.1%</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dirty="0">
                          <a:solidFill>
                            <a:srgbClr val="FF0000"/>
                          </a:solidFill>
                          <a:effectLst/>
                        </a:rPr>
                        <a:t>-5.5%</a:t>
                      </a:r>
                      <a:endParaRPr lang="en-US" sz="1400" b="0" i="0" u="none" strike="noStrike" dirty="0">
                        <a:solidFill>
                          <a:srgbClr val="FF00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a:effectLst/>
                        </a:rPr>
                        <a:t>Arts, Entertainment</a:t>
                      </a:r>
                      <a:endParaRPr lang="en-US" sz="1400" b="0" i="0" u="none" strike="noStrike">
                        <a:solidFill>
                          <a:srgbClr val="000000"/>
                        </a:solidFill>
                        <a:effectLst/>
                        <a:latin typeface="Calibri"/>
                      </a:endParaRPr>
                    </a:p>
                  </a:txBody>
                  <a:tcPr marL="9525" marR="9525" marT="9525" marB="0" anchor="b"/>
                </a:tc>
                <a:tc>
                  <a:txBody>
                    <a:bodyPr/>
                    <a:lstStyle/>
                    <a:p>
                      <a:pPr algn="r" fontAlgn="b"/>
                      <a:r>
                        <a:rPr lang="en-US" sz="1400" u="none" strike="noStrike" dirty="0">
                          <a:effectLst/>
                        </a:rPr>
                        <a:t>8.1%</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dirty="0">
                          <a:effectLst/>
                        </a:rPr>
                        <a:t>8.7%</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0.6%</a:t>
                      </a:r>
                      <a:endParaRPr lang="en-US" sz="1400" b="0" i="0" u="none" strike="noStrike">
                        <a:solidFill>
                          <a:srgbClr val="0000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dirty="0">
                          <a:effectLst/>
                        </a:rPr>
                        <a:t>Public Administration</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dirty="0">
                          <a:effectLst/>
                        </a:rPr>
                        <a:t>10.3%</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3.9%</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dirty="0">
                          <a:solidFill>
                            <a:srgbClr val="FF0000"/>
                          </a:solidFill>
                          <a:effectLst/>
                        </a:rPr>
                        <a:t>-6.4%</a:t>
                      </a:r>
                      <a:endParaRPr lang="en-US" sz="1400" b="0" i="0" u="none" strike="noStrike" dirty="0">
                        <a:solidFill>
                          <a:srgbClr val="FF00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a:effectLst/>
                        </a:rPr>
                        <a:t>Other </a:t>
                      </a:r>
                      <a:endParaRPr lang="en-US" sz="1400" b="0" i="0" u="none" strike="noStrike">
                        <a:solidFill>
                          <a:srgbClr val="000000"/>
                        </a:solidFill>
                        <a:effectLst/>
                        <a:latin typeface="Calibri"/>
                      </a:endParaRPr>
                    </a:p>
                  </a:txBody>
                  <a:tcPr marL="9525" marR="9525" marT="9525" marB="0" anchor="b"/>
                </a:tc>
                <a:tc>
                  <a:txBody>
                    <a:bodyPr/>
                    <a:lstStyle/>
                    <a:p>
                      <a:pPr algn="r" fontAlgn="b"/>
                      <a:r>
                        <a:rPr lang="en-US" sz="1400" u="none" strike="noStrike" dirty="0">
                          <a:effectLst/>
                        </a:rPr>
                        <a:t>5.6%</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dirty="0">
                          <a:effectLst/>
                        </a:rPr>
                        <a:t>4.8%</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-0.8%</a:t>
                      </a:r>
                      <a:endParaRPr lang="en-US" sz="1400" b="0" i="0" u="none" strike="noStrike">
                        <a:solidFill>
                          <a:srgbClr val="0000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endParaRPr lang="en-US" sz="1400" b="0" i="0" u="none" strike="noStrike" dirty="0">
                        <a:solidFill>
                          <a:srgbClr val="000000"/>
                        </a:solidFill>
                        <a:effectLst/>
                        <a:latin typeface="Calibri"/>
                      </a:endParaRPr>
                    </a:p>
                  </a:txBody>
                  <a:tcPr marL="9525" marR="9525" marT="9525" marB="0" anchor="b"/>
                </a:tc>
                <a:tc>
                  <a:txBody>
                    <a:bodyPr/>
                    <a:lstStyle/>
                    <a:p>
                      <a:pPr algn="r" fontAlgn="b"/>
                      <a:endParaRPr lang="en-US" sz="1400" b="0" i="0" u="none" strike="noStrike" dirty="0">
                        <a:solidFill>
                          <a:srgbClr val="000000"/>
                        </a:solidFill>
                        <a:effectLst/>
                        <a:latin typeface="Calibri"/>
                      </a:endParaRPr>
                    </a:p>
                  </a:txBody>
                  <a:tcPr marL="9525" marR="257175" marT="9525" marB="0" anchor="b"/>
                </a:tc>
                <a:tc>
                  <a:txBody>
                    <a:bodyPr/>
                    <a:lstStyle/>
                    <a:p>
                      <a:pPr algn="r" fontAlgn="b"/>
                      <a:endParaRPr lang="en-US" sz="1400" b="0" i="0" u="none" strike="noStrike" dirty="0">
                        <a:solidFill>
                          <a:srgbClr val="000000"/>
                        </a:solidFill>
                        <a:effectLst/>
                        <a:latin typeface="Calibri"/>
                      </a:endParaRPr>
                    </a:p>
                  </a:txBody>
                  <a:tcPr marL="9525" marR="257175" marT="9525" marB="0" anchor="b"/>
                </a:tc>
                <a:tc>
                  <a:txBody>
                    <a:bodyPr/>
                    <a:lstStyle/>
                    <a:p>
                      <a:pPr algn="r" fontAlgn="b"/>
                      <a:endParaRPr lang="en-US" sz="1400" b="0" i="0" u="none" strike="noStrike">
                        <a:solidFill>
                          <a:srgbClr val="0000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a:effectLst/>
                        </a:rPr>
                        <a:t>Private Pay</a:t>
                      </a:r>
                      <a:endParaRPr lang="en-US" sz="1400" b="0" i="0" u="none" strike="noStrike">
                        <a:solidFill>
                          <a:srgbClr val="000000"/>
                        </a:solidFill>
                        <a:effectLst/>
                        <a:latin typeface="Calibri"/>
                      </a:endParaRPr>
                    </a:p>
                  </a:txBody>
                  <a:tcPr marL="9525" marR="9525" marT="9525" marB="0" anchor="b"/>
                </a:tc>
                <a:tc>
                  <a:txBody>
                    <a:bodyPr/>
                    <a:lstStyle/>
                    <a:p>
                      <a:pPr algn="r" fontAlgn="b"/>
                      <a:r>
                        <a:rPr lang="en-US" sz="1400" u="none" strike="noStrike" dirty="0">
                          <a:effectLst/>
                        </a:rPr>
                        <a:t>75.2%</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dirty="0">
                          <a:effectLst/>
                        </a:rPr>
                        <a:t>82.0%</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6.8%</a:t>
                      </a:r>
                      <a:endParaRPr lang="en-US" sz="1400" b="0" i="0" u="none" strike="noStrike">
                        <a:solidFill>
                          <a:srgbClr val="0000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dirty="0">
                          <a:effectLst/>
                        </a:rPr>
                        <a:t>Government Workers</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dirty="0">
                          <a:effectLst/>
                        </a:rPr>
                        <a:t>19.8%</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dirty="0">
                          <a:effectLst/>
                        </a:rPr>
                        <a:t>12.9%</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dirty="0">
                          <a:solidFill>
                            <a:srgbClr val="FF0000"/>
                          </a:solidFill>
                          <a:effectLst/>
                        </a:rPr>
                        <a:t>-6.9%</a:t>
                      </a:r>
                      <a:endParaRPr lang="en-US" sz="1400" b="0" i="0" u="none" strike="noStrike" dirty="0">
                        <a:solidFill>
                          <a:srgbClr val="FF00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u="none" strike="noStrike">
                          <a:effectLst/>
                        </a:rPr>
                        <a:t>Self-Employed</a:t>
                      </a:r>
                      <a:endParaRPr lang="en-US" sz="1400" b="0" i="0" u="none" strike="noStrike">
                        <a:solidFill>
                          <a:srgbClr val="000000"/>
                        </a:solidFill>
                        <a:effectLst/>
                        <a:latin typeface="Calibri"/>
                      </a:endParaRPr>
                    </a:p>
                  </a:txBody>
                  <a:tcPr marL="9525" marR="9525" marT="9525" marB="0" anchor="b"/>
                </a:tc>
                <a:tc>
                  <a:txBody>
                    <a:bodyPr/>
                    <a:lstStyle/>
                    <a:p>
                      <a:pPr algn="r" fontAlgn="b"/>
                      <a:r>
                        <a:rPr lang="en-US" sz="1400" u="none" strike="noStrike">
                          <a:effectLst/>
                        </a:rPr>
                        <a:t>4.7%</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dirty="0">
                          <a:effectLst/>
                        </a:rPr>
                        <a:t>5.0%</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dirty="0">
                          <a:effectLst/>
                        </a:rPr>
                        <a:t>0.3%</a:t>
                      </a:r>
                      <a:endParaRPr lang="en-US" sz="1400" b="0" i="0" u="none" strike="noStrike" dirty="0">
                        <a:solidFill>
                          <a:srgbClr val="000000"/>
                        </a:solidFill>
                        <a:effectLst/>
                        <a:latin typeface="Calibri"/>
                      </a:endParaRPr>
                    </a:p>
                  </a:txBody>
                  <a:tcPr marL="9525" marR="25717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endParaRPr lang="en-US" sz="1400" b="0" i="0" u="none" strike="noStrike">
                        <a:solidFill>
                          <a:srgbClr val="000000"/>
                        </a:solidFill>
                        <a:effectLst/>
                        <a:latin typeface="Calibri"/>
                      </a:endParaRPr>
                    </a:p>
                  </a:txBody>
                  <a:tcPr marL="9525" marR="952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c>
                  <a:txBody>
                    <a:bodyPr/>
                    <a:lstStyle/>
                    <a:p>
                      <a:pPr algn="l" fontAlgn="b"/>
                      <a:endParaRPr lang="en-US" sz="1400" b="0" i="0" u="none" strike="noStrike" dirty="0">
                        <a:solidFill>
                          <a:srgbClr val="000000"/>
                        </a:solidFill>
                        <a:effectLst/>
                        <a:latin typeface="Calibri"/>
                      </a:endParaRPr>
                    </a:p>
                  </a:txBody>
                  <a:tcPr marL="9525" marR="952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32064">
                <a:tc>
                  <a:txBody>
                    <a:bodyPr/>
                    <a:lstStyle/>
                    <a:p>
                      <a:pPr algn="l" fontAlgn="b"/>
                      <a:r>
                        <a:rPr lang="en-US" sz="1400" b="1" u="sng" strike="noStrike" dirty="0">
                          <a:effectLst/>
                        </a:rPr>
                        <a:t>Median Household Income</a:t>
                      </a:r>
                      <a:endParaRPr lang="en-US" sz="1400" b="1" i="0" u="sng" strike="noStrike" dirty="0">
                        <a:solidFill>
                          <a:srgbClr val="000000"/>
                        </a:solidFill>
                        <a:effectLst/>
                        <a:latin typeface="Calibri"/>
                      </a:endParaRPr>
                    </a:p>
                  </a:txBody>
                  <a:tcPr marL="9525" marR="9525" marT="9525" marB="0" anchor="b"/>
                </a:tc>
                <a:tc>
                  <a:txBody>
                    <a:bodyPr/>
                    <a:lstStyle/>
                    <a:p>
                      <a:pPr algn="ctr" fontAlgn="b"/>
                      <a:r>
                        <a:rPr lang="en-US" sz="1400" b="1" u="sng" strike="noStrike" dirty="0">
                          <a:effectLst/>
                        </a:rPr>
                        <a:t>2000</a:t>
                      </a:r>
                      <a:endParaRPr lang="en-US" sz="1400" b="1" i="0" u="sng" strike="noStrike" dirty="0">
                        <a:solidFill>
                          <a:srgbClr val="000000"/>
                        </a:solidFill>
                        <a:effectLst/>
                        <a:latin typeface="Calibri"/>
                      </a:endParaRPr>
                    </a:p>
                  </a:txBody>
                  <a:tcPr marL="9525" marR="9525" marT="9525" marB="0" anchor="b"/>
                </a:tc>
                <a:tc>
                  <a:txBody>
                    <a:bodyPr/>
                    <a:lstStyle/>
                    <a:p>
                      <a:pPr algn="ctr" fontAlgn="b"/>
                      <a:r>
                        <a:rPr lang="en-US" sz="1400" b="1" u="sng" strike="noStrike" dirty="0">
                          <a:effectLst/>
                        </a:rPr>
                        <a:t>2010</a:t>
                      </a:r>
                      <a:endParaRPr lang="en-US" sz="1400" b="1" i="0" u="sng" strike="noStrike" dirty="0">
                        <a:solidFill>
                          <a:srgbClr val="000000"/>
                        </a:solidFill>
                        <a:effectLst/>
                        <a:latin typeface="Calibri"/>
                      </a:endParaRPr>
                    </a:p>
                  </a:txBody>
                  <a:tcPr marL="9525" marR="9525" marT="9525" marB="0" anchor="b"/>
                </a:tc>
                <a:tc>
                  <a:txBody>
                    <a:bodyPr/>
                    <a:lstStyle/>
                    <a:p>
                      <a:pPr algn="ctr" fontAlgn="b"/>
                      <a:r>
                        <a:rPr lang="en-US" sz="1400" b="1" u="sng" strike="noStrike" dirty="0">
                          <a:effectLst/>
                        </a:rPr>
                        <a:t>% Change</a:t>
                      </a:r>
                      <a:endParaRPr lang="en-US" sz="1400" b="1" i="0" u="sng" strike="noStrike" dirty="0">
                        <a:solidFill>
                          <a:srgbClr val="000000"/>
                        </a:solidFill>
                        <a:effectLst/>
                        <a:latin typeface="Calibri"/>
                      </a:endParaRPr>
                    </a:p>
                  </a:txBody>
                  <a:tcPr marL="9525" marR="9525" marT="9525" marB="0" anchor="b"/>
                </a:tc>
                <a:tc>
                  <a:txBody>
                    <a:bodyPr/>
                    <a:lstStyle/>
                    <a:p>
                      <a:pPr algn="ctr" fontAlgn="b"/>
                      <a:r>
                        <a:rPr lang="en-US" sz="1400" b="1" u="sng" strike="noStrike" dirty="0">
                          <a:effectLst/>
                        </a:rPr>
                        <a:t>AGR</a:t>
                      </a:r>
                      <a:endParaRPr lang="en-US" sz="1400" b="1" i="0" u="sng" strike="noStrike" dirty="0">
                        <a:solidFill>
                          <a:srgbClr val="000000"/>
                        </a:solidFill>
                        <a:effectLst/>
                        <a:latin typeface="Calibri"/>
                      </a:endParaRPr>
                    </a:p>
                  </a:txBody>
                  <a:tcPr marL="9525" marR="9525" marT="9525" marB="0" anchor="b"/>
                </a:tc>
              </a:tr>
              <a:tr h="232064">
                <a:tc>
                  <a:txBody>
                    <a:bodyPr/>
                    <a:lstStyle/>
                    <a:p>
                      <a:pPr algn="l" fontAlgn="b"/>
                      <a:r>
                        <a:rPr lang="en-US" sz="1400" u="none" strike="noStrike">
                          <a:effectLst/>
                        </a:rPr>
                        <a:t>Lincoln</a:t>
                      </a:r>
                      <a:endParaRPr lang="en-US" sz="1400" b="0" i="0" u="none" strike="noStrike">
                        <a:solidFill>
                          <a:srgbClr val="000000"/>
                        </a:solidFill>
                        <a:effectLst/>
                        <a:latin typeface="Calibri"/>
                      </a:endParaRPr>
                    </a:p>
                  </a:txBody>
                  <a:tcPr marL="9525" marR="9525" marT="9525" marB="0" anchor="b"/>
                </a:tc>
                <a:tc>
                  <a:txBody>
                    <a:bodyPr/>
                    <a:lstStyle/>
                    <a:p>
                      <a:pPr algn="l" fontAlgn="b"/>
                      <a:r>
                        <a:rPr lang="en-US" sz="1400" u="none" strike="noStrike">
                          <a:effectLst/>
                        </a:rPr>
                        <a:t>$34,435</a:t>
                      </a:r>
                      <a:endParaRPr lang="en-US" sz="1400" b="0" i="0" u="none" strike="noStrike">
                        <a:solidFill>
                          <a:srgbClr val="000000"/>
                        </a:solidFill>
                        <a:effectLst/>
                        <a:latin typeface="Calibri"/>
                      </a:endParaRPr>
                    </a:p>
                  </a:txBody>
                  <a:tcPr marL="171450" marR="9525" marT="9525" marB="0" anchor="b"/>
                </a:tc>
                <a:tc>
                  <a:txBody>
                    <a:bodyPr/>
                    <a:lstStyle/>
                    <a:p>
                      <a:pPr algn="l" fontAlgn="b"/>
                      <a:r>
                        <a:rPr lang="en-US" sz="1400" u="none" strike="noStrike" dirty="0">
                          <a:effectLst/>
                        </a:rPr>
                        <a:t>$39,826</a:t>
                      </a:r>
                      <a:endParaRPr lang="en-US" sz="1400" b="0" i="0" u="none" strike="noStrike" dirty="0">
                        <a:solidFill>
                          <a:srgbClr val="000000"/>
                        </a:solidFill>
                        <a:effectLst/>
                        <a:latin typeface="Calibri"/>
                      </a:endParaRPr>
                    </a:p>
                  </a:txBody>
                  <a:tcPr marL="171450" marR="9525" marT="9525" marB="0" anchor="b"/>
                </a:tc>
                <a:tc>
                  <a:txBody>
                    <a:bodyPr/>
                    <a:lstStyle/>
                    <a:p>
                      <a:pPr algn="l" fontAlgn="b"/>
                      <a:r>
                        <a:rPr lang="en-US" sz="1400" u="none" strike="noStrike" dirty="0">
                          <a:effectLst/>
                        </a:rPr>
                        <a:t>15.66%</a:t>
                      </a:r>
                      <a:endParaRPr lang="en-US" sz="1400" b="0" i="0" u="none" strike="noStrike" dirty="0">
                        <a:solidFill>
                          <a:srgbClr val="000000"/>
                        </a:solidFill>
                        <a:effectLst/>
                        <a:latin typeface="Calibri"/>
                      </a:endParaRPr>
                    </a:p>
                  </a:txBody>
                  <a:tcPr marL="171450" marR="9525" marT="9525" marB="0" anchor="b"/>
                </a:tc>
                <a:tc>
                  <a:txBody>
                    <a:bodyPr/>
                    <a:lstStyle/>
                    <a:p>
                      <a:pPr algn="l" fontAlgn="b"/>
                      <a:r>
                        <a:rPr lang="en-US" sz="1400" u="none" strike="noStrike" dirty="0">
                          <a:effectLst/>
                        </a:rPr>
                        <a:t>1.42%</a:t>
                      </a:r>
                      <a:endParaRPr lang="en-US" sz="1400" b="0" i="0" u="none" strike="noStrike" dirty="0">
                        <a:solidFill>
                          <a:srgbClr val="000000"/>
                        </a:solidFill>
                        <a:effectLst/>
                        <a:latin typeface="Calibri"/>
                      </a:endParaRPr>
                    </a:p>
                  </a:txBody>
                  <a:tcPr marL="171450" marR="9525" marT="9525" marB="0" anchor="b"/>
                </a:tc>
              </a:tr>
              <a:tr h="232064">
                <a:tc>
                  <a:txBody>
                    <a:bodyPr/>
                    <a:lstStyle/>
                    <a:p>
                      <a:pPr algn="l" fontAlgn="b"/>
                      <a:r>
                        <a:rPr lang="en-US" sz="1400" u="none" strike="noStrike">
                          <a:effectLst/>
                        </a:rPr>
                        <a:t>Illinois</a:t>
                      </a:r>
                      <a:endParaRPr lang="en-US" sz="1400" b="0" i="0" u="none" strike="noStrike">
                        <a:solidFill>
                          <a:srgbClr val="000000"/>
                        </a:solidFill>
                        <a:effectLst/>
                        <a:latin typeface="Calibri"/>
                      </a:endParaRPr>
                    </a:p>
                  </a:txBody>
                  <a:tcPr marL="9525" marR="9525" marT="9525" marB="0" anchor="b"/>
                </a:tc>
                <a:tc>
                  <a:txBody>
                    <a:bodyPr/>
                    <a:lstStyle/>
                    <a:p>
                      <a:pPr algn="l" fontAlgn="b"/>
                      <a:r>
                        <a:rPr lang="en-US" sz="1400" u="none" strike="noStrike">
                          <a:effectLst/>
                        </a:rPr>
                        <a:t>$46,435</a:t>
                      </a:r>
                      <a:endParaRPr lang="en-US" sz="1400" b="0" i="0" u="none" strike="noStrike">
                        <a:solidFill>
                          <a:srgbClr val="000000"/>
                        </a:solidFill>
                        <a:effectLst/>
                        <a:latin typeface="Calibri"/>
                      </a:endParaRPr>
                    </a:p>
                  </a:txBody>
                  <a:tcPr marL="171450" marR="9525" marT="9525" marB="0" anchor="b"/>
                </a:tc>
                <a:tc>
                  <a:txBody>
                    <a:bodyPr/>
                    <a:lstStyle/>
                    <a:p>
                      <a:pPr algn="l" fontAlgn="b"/>
                      <a:r>
                        <a:rPr lang="en-US" sz="1400" u="none" strike="noStrike">
                          <a:effectLst/>
                        </a:rPr>
                        <a:t>$56,576</a:t>
                      </a:r>
                      <a:endParaRPr lang="en-US" sz="1400" b="0" i="0" u="none" strike="noStrike">
                        <a:solidFill>
                          <a:srgbClr val="000000"/>
                        </a:solidFill>
                        <a:effectLst/>
                        <a:latin typeface="Calibri"/>
                      </a:endParaRPr>
                    </a:p>
                  </a:txBody>
                  <a:tcPr marL="171450" marR="9525" marT="9525" marB="0" anchor="b"/>
                </a:tc>
                <a:tc>
                  <a:txBody>
                    <a:bodyPr/>
                    <a:lstStyle/>
                    <a:p>
                      <a:pPr algn="l" fontAlgn="b"/>
                      <a:r>
                        <a:rPr lang="en-US" sz="1400" u="none" strike="noStrike" dirty="0">
                          <a:effectLst/>
                        </a:rPr>
                        <a:t>21.84%</a:t>
                      </a:r>
                      <a:endParaRPr lang="en-US" sz="1400" b="0" i="0" u="none" strike="noStrike" dirty="0">
                        <a:solidFill>
                          <a:srgbClr val="000000"/>
                        </a:solidFill>
                        <a:effectLst/>
                        <a:latin typeface="Calibri"/>
                      </a:endParaRPr>
                    </a:p>
                  </a:txBody>
                  <a:tcPr marL="171450" marR="9525" marT="9525" marB="0" anchor="b"/>
                </a:tc>
                <a:tc>
                  <a:txBody>
                    <a:bodyPr/>
                    <a:lstStyle/>
                    <a:p>
                      <a:pPr algn="l" fontAlgn="b"/>
                      <a:r>
                        <a:rPr lang="en-US" sz="1400" u="none" strike="noStrike" dirty="0">
                          <a:effectLst/>
                        </a:rPr>
                        <a:t>1.99%</a:t>
                      </a:r>
                      <a:endParaRPr lang="en-US" sz="1400" b="0" i="0" u="none" strike="noStrike" dirty="0">
                        <a:solidFill>
                          <a:srgbClr val="000000"/>
                        </a:solidFill>
                        <a:effectLst/>
                        <a:latin typeface="Calibri"/>
                      </a:endParaRPr>
                    </a:p>
                  </a:txBody>
                  <a:tcPr marL="171450" marR="9525" marT="9525" marB="0" anchor="b"/>
                </a:tc>
              </a:tr>
            </a:tbl>
          </a:graphicData>
        </a:graphic>
      </p:graphicFrame>
    </p:spTree>
    <p:extLst>
      <p:ext uri="{BB962C8B-B14F-4D97-AF65-F5344CB8AC3E}">
        <p14:creationId xmlns:p14="http://schemas.microsoft.com/office/powerpoint/2010/main" val="35052651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57200"/>
            <a:ext cx="8229600" cy="1143000"/>
          </a:xfrm>
        </p:spPr>
        <p:txBody>
          <a:bodyPr>
            <a:normAutofit fontScale="90000"/>
          </a:bodyPr>
          <a:lstStyle/>
          <a:p>
            <a:r>
              <a:rPr lang="en-US" dirty="0" smtClean="0"/>
              <a:t>Lincoln compared to drive-to communities – 10-Yr. Pop. Change</a:t>
            </a:r>
            <a:r>
              <a:rPr lang="en-US" sz="1600" dirty="0"/>
              <a:t/>
            </a:r>
            <a:br>
              <a:rPr lang="en-US" sz="1600" dirty="0"/>
            </a:br>
            <a:r>
              <a:rPr lang="en-US" sz="1600" dirty="0"/>
              <a:t>(Source: Census data)</a:t>
            </a:r>
            <a:endParaRPr lang="en-US" dirty="0"/>
          </a:p>
        </p:txBody>
      </p:sp>
      <p:graphicFrame>
        <p:nvGraphicFramePr>
          <p:cNvPr id="5" name="Content Placeholder 4"/>
          <p:cNvGraphicFramePr>
            <a:graphicFrameLocks noGrp="1"/>
          </p:cNvGraphicFramePr>
          <p:nvPr>
            <p:ph idx="1"/>
            <p:extLst/>
          </p:nvPr>
        </p:nvGraphicFramePr>
        <p:xfrm>
          <a:off x="2514601" y="2819401"/>
          <a:ext cx="6877049" cy="2905269"/>
        </p:xfrm>
        <a:graphic>
          <a:graphicData uri="http://schemas.openxmlformats.org/drawingml/2006/table">
            <a:tbl>
              <a:tblPr>
                <a:tableStyleId>{5C22544A-7EE6-4342-B048-85BDC9FD1C3A}</a:tableStyleId>
              </a:tblPr>
              <a:tblGrid>
                <a:gridCol w="1721999"/>
                <a:gridCol w="1284202"/>
                <a:gridCol w="1284202"/>
                <a:gridCol w="1284202"/>
                <a:gridCol w="1302444"/>
              </a:tblGrid>
              <a:tr h="301008">
                <a:tc>
                  <a:txBody>
                    <a:bodyPr/>
                    <a:lstStyle/>
                    <a:p>
                      <a:pPr algn="l" fontAlgn="b"/>
                      <a:endParaRPr lang="en-US" sz="1600" b="0" i="0" u="none" strike="noStrike" dirty="0">
                        <a:solidFill>
                          <a:srgbClr val="000000"/>
                        </a:solidFill>
                        <a:effectLst/>
                        <a:latin typeface="Calibri"/>
                      </a:endParaRPr>
                    </a:p>
                  </a:txBody>
                  <a:tcPr marL="9525" marR="9525" marT="9525" marB="0" anchor="b"/>
                </a:tc>
                <a:tc>
                  <a:txBody>
                    <a:bodyPr/>
                    <a:lstStyle/>
                    <a:p>
                      <a:pPr algn="l" fontAlgn="b"/>
                      <a:endParaRPr lang="en-US" sz="1600" b="0" i="0" u="none" strike="noStrike">
                        <a:solidFill>
                          <a:srgbClr val="000000"/>
                        </a:solidFill>
                        <a:effectLst/>
                        <a:latin typeface="Calibri"/>
                      </a:endParaRPr>
                    </a:p>
                  </a:txBody>
                  <a:tcPr marL="9525" marR="9525" marT="9525" marB="0" anchor="b"/>
                </a:tc>
                <a:tc>
                  <a:txBody>
                    <a:bodyPr/>
                    <a:lstStyle/>
                    <a:p>
                      <a:pPr algn="l" fontAlgn="b"/>
                      <a:endParaRPr lang="en-US" sz="1600" b="0" i="0" u="none" strike="noStrike">
                        <a:solidFill>
                          <a:srgbClr val="000000"/>
                        </a:solidFill>
                        <a:effectLst/>
                        <a:latin typeface="Calibri"/>
                      </a:endParaRPr>
                    </a:p>
                  </a:txBody>
                  <a:tcPr marL="9525" marR="9525" marT="9525" marB="0" anchor="b"/>
                </a:tc>
                <a:tc>
                  <a:txBody>
                    <a:bodyPr/>
                    <a:lstStyle/>
                    <a:p>
                      <a:pPr algn="l" fontAlgn="b"/>
                      <a:endParaRPr lang="en-US" sz="1600" b="0" i="0" u="none" strike="noStrike">
                        <a:solidFill>
                          <a:srgbClr val="000000"/>
                        </a:solidFill>
                        <a:effectLst/>
                        <a:latin typeface="Calibri"/>
                      </a:endParaRPr>
                    </a:p>
                  </a:txBody>
                  <a:tcPr marL="9525" marR="9525" marT="9525" marB="0" anchor="b"/>
                </a:tc>
                <a:tc>
                  <a:txBody>
                    <a:bodyPr/>
                    <a:lstStyle/>
                    <a:p>
                      <a:pPr algn="l" fontAlgn="b"/>
                      <a:endParaRPr lang="en-US" sz="1600" b="0" i="0" u="none" strike="noStrike">
                        <a:solidFill>
                          <a:srgbClr val="000000"/>
                        </a:solidFill>
                        <a:effectLst/>
                        <a:latin typeface="Calibri"/>
                      </a:endParaRPr>
                    </a:p>
                  </a:txBody>
                  <a:tcPr marL="9525" marR="9525" marT="9525" marB="0" anchor="b"/>
                </a:tc>
              </a:tr>
              <a:tr h="301008">
                <a:tc>
                  <a:txBody>
                    <a:bodyPr/>
                    <a:lstStyle/>
                    <a:p>
                      <a:pPr algn="l" fontAlgn="b"/>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en-US" sz="1600" u="sng" strike="noStrike">
                          <a:effectLst/>
                        </a:rPr>
                        <a:t>2000 Pop.</a:t>
                      </a:r>
                      <a:endParaRPr lang="en-US" sz="1600" b="1" i="0" u="sng" strike="noStrike">
                        <a:solidFill>
                          <a:srgbClr val="000000"/>
                        </a:solidFill>
                        <a:effectLst/>
                        <a:latin typeface="Calibri"/>
                      </a:endParaRPr>
                    </a:p>
                  </a:txBody>
                  <a:tcPr marL="9525" marR="9525" marT="9525" marB="0" anchor="b"/>
                </a:tc>
                <a:tc>
                  <a:txBody>
                    <a:bodyPr/>
                    <a:lstStyle/>
                    <a:p>
                      <a:pPr algn="ctr" fontAlgn="b"/>
                      <a:r>
                        <a:rPr lang="en-US" sz="1600" u="sng" strike="noStrike">
                          <a:effectLst/>
                        </a:rPr>
                        <a:t>2010 Pop.</a:t>
                      </a:r>
                      <a:endParaRPr lang="en-US" sz="1600" b="1" i="0" u="sng" strike="noStrike">
                        <a:solidFill>
                          <a:srgbClr val="000000"/>
                        </a:solidFill>
                        <a:effectLst/>
                        <a:latin typeface="Calibri"/>
                      </a:endParaRPr>
                    </a:p>
                  </a:txBody>
                  <a:tcPr marL="9525" marR="9525" marT="9525" marB="0" anchor="b"/>
                </a:tc>
                <a:tc>
                  <a:txBody>
                    <a:bodyPr/>
                    <a:lstStyle/>
                    <a:p>
                      <a:pPr algn="ctr" fontAlgn="b"/>
                      <a:r>
                        <a:rPr lang="en-US" sz="1600" u="sng" strike="noStrike">
                          <a:effectLst/>
                        </a:rPr>
                        <a:t>Change</a:t>
                      </a:r>
                      <a:endParaRPr lang="en-US" sz="1600" b="1" i="0" u="sng" strike="noStrike">
                        <a:solidFill>
                          <a:srgbClr val="000000"/>
                        </a:solidFill>
                        <a:effectLst/>
                        <a:latin typeface="Calibri"/>
                      </a:endParaRPr>
                    </a:p>
                  </a:txBody>
                  <a:tcPr marL="9525" marR="9525" marT="9525" marB="0" anchor="b"/>
                </a:tc>
                <a:tc>
                  <a:txBody>
                    <a:bodyPr/>
                    <a:lstStyle/>
                    <a:p>
                      <a:pPr algn="ctr" fontAlgn="b"/>
                      <a:r>
                        <a:rPr lang="en-US" sz="1600" u="sng" strike="noStrike">
                          <a:effectLst/>
                        </a:rPr>
                        <a:t>% Change</a:t>
                      </a:r>
                      <a:endParaRPr lang="en-US" sz="1600" b="1" i="0" u="sng" strike="noStrike">
                        <a:solidFill>
                          <a:srgbClr val="000000"/>
                        </a:solidFill>
                        <a:effectLst/>
                        <a:latin typeface="Calibri"/>
                      </a:endParaRPr>
                    </a:p>
                  </a:txBody>
                  <a:tcPr marL="9525" marR="9525" marT="9525" marB="0" anchor="b"/>
                </a:tc>
              </a:tr>
              <a:tr h="301008">
                <a:tc>
                  <a:txBody>
                    <a:bodyPr/>
                    <a:lstStyle/>
                    <a:p>
                      <a:pPr algn="l" fontAlgn="b"/>
                      <a:r>
                        <a:rPr lang="en-US" sz="1600" u="none" strike="noStrike" dirty="0">
                          <a:effectLst/>
                        </a:rPr>
                        <a:t>Champaign-Urbana</a:t>
                      </a:r>
                      <a:endParaRPr lang="en-US" sz="1600" b="1" i="0" u="none" strike="noStrike" dirty="0">
                        <a:solidFill>
                          <a:srgbClr val="000000"/>
                        </a:solidFill>
                        <a:effectLst/>
                        <a:latin typeface="Calibri"/>
                      </a:endParaRPr>
                    </a:p>
                  </a:txBody>
                  <a:tcPr marL="9525" marR="9525" marT="9525" marB="0" anchor="b"/>
                </a:tc>
                <a:tc>
                  <a:txBody>
                    <a:bodyPr/>
                    <a:lstStyle/>
                    <a:p>
                      <a:pPr algn="r" fontAlgn="b"/>
                      <a:r>
                        <a:rPr lang="en-US" sz="1600" u="none" strike="noStrike" dirty="0">
                          <a:effectLst/>
                        </a:rPr>
                        <a:t>104,069</a:t>
                      </a:r>
                      <a:endParaRPr lang="en-US" sz="1600" b="0" i="0" u="none" strike="noStrike" dirty="0">
                        <a:solidFill>
                          <a:srgbClr val="000000"/>
                        </a:solidFill>
                        <a:effectLst/>
                        <a:latin typeface="Calibri"/>
                      </a:endParaRPr>
                    </a:p>
                  </a:txBody>
                  <a:tcPr marL="9525" marR="342900" marT="9525" marB="0" anchor="b"/>
                </a:tc>
                <a:tc>
                  <a:txBody>
                    <a:bodyPr/>
                    <a:lstStyle/>
                    <a:p>
                      <a:pPr algn="r" fontAlgn="b"/>
                      <a:r>
                        <a:rPr lang="en-US" sz="1600" u="none" strike="noStrike">
                          <a:effectLst/>
                        </a:rPr>
                        <a:t>122,295</a:t>
                      </a:r>
                      <a:endParaRPr lang="en-US" sz="1600" b="0" i="0" u="none" strike="noStrike">
                        <a:solidFill>
                          <a:srgbClr val="000000"/>
                        </a:solidFill>
                        <a:effectLst/>
                        <a:latin typeface="Calibri"/>
                      </a:endParaRPr>
                    </a:p>
                  </a:txBody>
                  <a:tcPr marL="9525" marR="342900" marT="9525" marB="0" anchor="b"/>
                </a:tc>
                <a:tc>
                  <a:txBody>
                    <a:bodyPr/>
                    <a:lstStyle/>
                    <a:p>
                      <a:pPr algn="r" fontAlgn="b"/>
                      <a:r>
                        <a:rPr lang="en-US" sz="1600" u="none" strike="noStrike">
                          <a:effectLst/>
                        </a:rPr>
                        <a:t>18,226</a:t>
                      </a:r>
                      <a:endParaRPr lang="en-US" sz="1600" b="0" i="0" u="none" strike="noStrike">
                        <a:solidFill>
                          <a:srgbClr val="000000"/>
                        </a:solidFill>
                        <a:effectLst/>
                        <a:latin typeface="Calibri"/>
                      </a:endParaRPr>
                    </a:p>
                  </a:txBody>
                  <a:tcPr marL="9525" marR="342900" marT="9525" marB="0" anchor="b"/>
                </a:tc>
                <a:tc>
                  <a:txBody>
                    <a:bodyPr/>
                    <a:lstStyle/>
                    <a:p>
                      <a:pPr algn="r" fontAlgn="b"/>
                      <a:r>
                        <a:rPr lang="en-US" sz="1600" u="none" strike="noStrike">
                          <a:effectLst/>
                        </a:rPr>
                        <a:t>17.51%</a:t>
                      </a:r>
                      <a:endParaRPr lang="en-US" sz="1600" b="0" i="0" u="none" strike="noStrike">
                        <a:solidFill>
                          <a:srgbClr val="000000"/>
                        </a:solidFill>
                        <a:effectLst/>
                        <a:latin typeface="Calibri"/>
                      </a:endParaRPr>
                    </a:p>
                  </a:txBody>
                  <a:tcPr marL="9525" marR="342900" marT="9525" marB="0" anchor="b"/>
                </a:tc>
              </a:tr>
              <a:tr h="301008">
                <a:tc>
                  <a:txBody>
                    <a:bodyPr/>
                    <a:lstStyle/>
                    <a:p>
                      <a:pPr algn="l" fontAlgn="b"/>
                      <a:r>
                        <a:rPr lang="en-US" sz="1600" u="none" strike="noStrike" dirty="0">
                          <a:effectLst/>
                        </a:rPr>
                        <a:t>Bloomington-Normal</a:t>
                      </a:r>
                      <a:endParaRPr lang="en-US" sz="1600" b="1" i="0" u="none" strike="noStrike" dirty="0">
                        <a:solidFill>
                          <a:srgbClr val="000000"/>
                        </a:solidFill>
                        <a:effectLst/>
                        <a:latin typeface="Calibri"/>
                      </a:endParaRPr>
                    </a:p>
                  </a:txBody>
                  <a:tcPr marL="9525" marR="9525" marT="9525" marB="0" anchor="b"/>
                </a:tc>
                <a:tc>
                  <a:txBody>
                    <a:bodyPr/>
                    <a:lstStyle/>
                    <a:p>
                      <a:pPr algn="r" fontAlgn="b"/>
                      <a:r>
                        <a:rPr lang="en-US" sz="1600" u="none" strike="noStrike" dirty="0">
                          <a:effectLst/>
                        </a:rPr>
                        <a:t>110,383</a:t>
                      </a:r>
                      <a:endParaRPr lang="en-US" sz="1600" b="0" i="0" u="none" strike="noStrike" dirty="0">
                        <a:solidFill>
                          <a:srgbClr val="000000"/>
                        </a:solidFill>
                        <a:effectLst/>
                        <a:latin typeface="Calibri"/>
                      </a:endParaRPr>
                    </a:p>
                  </a:txBody>
                  <a:tcPr marL="9525" marR="342900" marT="9525" marB="0" anchor="b"/>
                </a:tc>
                <a:tc>
                  <a:txBody>
                    <a:bodyPr/>
                    <a:lstStyle/>
                    <a:p>
                      <a:pPr algn="r" fontAlgn="b"/>
                      <a:r>
                        <a:rPr lang="en-US" sz="1600" u="none" strike="noStrike" dirty="0">
                          <a:effectLst/>
                        </a:rPr>
                        <a:t>129,107</a:t>
                      </a:r>
                      <a:endParaRPr lang="en-US" sz="1600" b="0" i="0" u="none" strike="noStrike" dirty="0">
                        <a:solidFill>
                          <a:srgbClr val="000000"/>
                        </a:solidFill>
                        <a:effectLst/>
                        <a:latin typeface="Calibri"/>
                      </a:endParaRPr>
                    </a:p>
                  </a:txBody>
                  <a:tcPr marL="9525" marR="342900" marT="9525" marB="0" anchor="b"/>
                </a:tc>
                <a:tc>
                  <a:txBody>
                    <a:bodyPr/>
                    <a:lstStyle/>
                    <a:p>
                      <a:pPr algn="r" fontAlgn="b"/>
                      <a:r>
                        <a:rPr lang="en-US" sz="1600" u="none" strike="noStrike">
                          <a:effectLst/>
                        </a:rPr>
                        <a:t>18,724</a:t>
                      </a:r>
                      <a:endParaRPr lang="en-US" sz="1600" b="0" i="0" u="none" strike="noStrike">
                        <a:solidFill>
                          <a:srgbClr val="000000"/>
                        </a:solidFill>
                        <a:effectLst/>
                        <a:latin typeface="Calibri"/>
                      </a:endParaRPr>
                    </a:p>
                  </a:txBody>
                  <a:tcPr marL="9525" marR="342900" marT="9525" marB="0" anchor="b"/>
                </a:tc>
                <a:tc>
                  <a:txBody>
                    <a:bodyPr/>
                    <a:lstStyle/>
                    <a:p>
                      <a:pPr algn="r" fontAlgn="b"/>
                      <a:r>
                        <a:rPr lang="en-US" sz="1600" u="none" strike="noStrike">
                          <a:effectLst/>
                        </a:rPr>
                        <a:t>16.96%</a:t>
                      </a:r>
                      <a:endParaRPr lang="en-US" sz="1600" b="0" i="0" u="none" strike="noStrike">
                        <a:solidFill>
                          <a:srgbClr val="000000"/>
                        </a:solidFill>
                        <a:effectLst/>
                        <a:latin typeface="Calibri"/>
                      </a:endParaRPr>
                    </a:p>
                  </a:txBody>
                  <a:tcPr marL="9525" marR="342900" marT="9525" marB="0" anchor="b"/>
                </a:tc>
              </a:tr>
              <a:tr h="301008">
                <a:tc>
                  <a:txBody>
                    <a:bodyPr/>
                    <a:lstStyle/>
                    <a:p>
                      <a:pPr algn="l" fontAlgn="b"/>
                      <a:r>
                        <a:rPr lang="en-US" sz="1600" u="none" strike="noStrike">
                          <a:effectLst/>
                        </a:rPr>
                        <a:t>Springfield</a:t>
                      </a:r>
                      <a:endParaRPr lang="en-US" sz="1600" b="1" i="0" u="none" strike="noStrike">
                        <a:solidFill>
                          <a:srgbClr val="000000"/>
                        </a:solidFill>
                        <a:effectLst/>
                        <a:latin typeface="Calibri"/>
                      </a:endParaRPr>
                    </a:p>
                  </a:txBody>
                  <a:tcPr marL="9525" marR="9525" marT="9525" marB="0" anchor="b"/>
                </a:tc>
                <a:tc>
                  <a:txBody>
                    <a:bodyPr/>
                    <a:lstStyle/>
                    <a:p>
                      <a:pPr algn="r" fontAlgn="b"/>
                      <a:r>
                        <a:rPr lang="en-US" sz="1600" u="none" strike="noStrike" dirty="0">
                          <a:effectLst/>
                        </a:rPr>
                        <a:t>112,201</a:t>
                      </a:r>
                      <a:endParaRPr lang="en-US" sz="1600" b="0" i="0" u="none" strike="noStrike" dirty="0">
                        <a:solidFill>
                          <a:srgbClr val="000000"/>
                        </a:solidFill>
                        <a:effectLst/>
                        <a:latin typeface="Calibri"/>
                      </a:endParaRPr>
                    </a:p>
                  </a:txBody>
                  <a:tcPr marL="9525" marR="342900" marT="9525" marB="0" anchor="b"/>
                </a:tc>
                <a:tc>
                  <a:txBody>
                    <a:bodyPr/>
                    <a:lstStyle/>
                    <a:p>
                      <a:pPr algn="r" fontAlgn="b"/>
                      <a:r>
                        <a:rPr lang="en-US" sz="1600" u="none" strike="noStrike" dirty="0">
                          <a:effectLst/>
                        </a:rPr>
                        <a:t>116,250</a:t>
                      </a:r>
                      <a:endParaRPr lang="en-US" sz="1600" b="0" i="0" u="none" strike="noStrike" dirty="0">
                        <a:solidFill>
                          <a:srgbClr val="000000"/>
                        </a:solidFill>
                        <a:effectLst/>
                        <a:latin typeface="Calibri"/>
                      </a:endParaRPr>
                    </a:p>
                  </a:txBody>
                  <a:tcPr marL="9525" marR="342900" marT="9525" marB="0" anchor="b"/>
                </a:tc>
                <a:tc>
                  <a:txBody>
                    <a:bodyPr/>
                    <a:lstStyle/>
                    <a:p>
                      <a:pPr algn="r" fontAlgn="b"/>
                      <a:r>
                        <a:rPr lang="en-US" sz="1600" u="none" strike="noStrike" dirty="0">
                          <a:effectLst/>
                        </a:rPr>
                        <a:t>4,049</a:t>
                      </a:r>
                      <a:endParaRPr lang="en-US" sz="1600" b="0" i="0" u="none" strike="noStrike" dirty="0">
                        <a:solidFill>
                          <a:srgbClr val="000000"/>
                        </a:solidFill>
                        <a:effectLst/>
                        <a:latin typeface="Calibri"/>
                      </a:endParaRPr>
                    </a:p>
                  </a:txBody>
                  <a:tcPr marL="9525" marR="342900" marT="9525" marB="0" anchor="b"/>
                </a:tc>
                <a:tc>
                  <a:txBody>
                    <a:bodyPr/>
                    <a:lstStyle/>
                    <a:p>
                      <a:pPr algn="r" fontAlgn="b"/>
                      <a:r>
                        <a:rPr lang="en-US" sz="1600" u="none" strike="noStrike">
                          <a:effectLst/>
                        </a:rPr>
                        <a:t>3.61%</a:t>
                      </a:r>
                      <a:endParaRPr lang="en-US" sz="1600" b="0" i="0" u="none" strike="noStrike">
                        <a:solidFill>
                          <a:srgbClr val="000000"/>
                        </a:solidFill>
                        <a:effectLst/>
                        <a:latin typeface="Calibri"/>
                      </a:endParaRPr>
                    </a:p>
                  </a:txBody>
                  <a:tcPr marL="9525" marR="342900" marT="9525" marB="0" anchor="b"/>
                </a:tc>
              </a:tr>
              <a:tr h="301008">
                <a:tc>
                  <a:txBody>
                    <a:bodyPr/>
                    <a:lstStyle/>
                    <a:p>
                      <a:pPr algn="l" fontAlgn="b"/>
                      <a:r>
                        <a:rPr lang="en-US" sz="1600" u="none" strike="noStrike">
                          <a:effectLst/>
                        </a:rPr>
                        <a:t>Peoria</a:t>
                      </a:r>
                      <a:endParaRPr lang="en-US" sz="1600" b="1" i="0" u="none" strike="noStrike">
                        <a:solidFill>
                          <a:srgbClr val="000000"/>
                        </a:solidFill>
                        <a:effectLst/>
                        <a:latin typeface="Calibri"/>
                      </a:endParaRPr>
                    </a:p>
                  </a:txBody>
                  <a:tcPr marL="9525" marR="9525" marT="9525" marB="0" anchor="b"/>
                </a:tc>
                <a:tc>
                  <a:txBody>
                    <a:bodyPr/>
                    <a:lstStyle/>
                    <a:p>
                      <a:pPr algn="r" fontAlgn="b"/>
                      <a:r>
                        <a:rPr lang="en-US" sz="1600" u="none" strike="noStrike" dirty="0">
                          <a:effectLst/>
                        </a:rPr>
                        <a:t>112,892</a:t>
                      </a:r>
                      <a:endParaRPr lang="en-US" sz="1600" b="0" i="0" u="none" strike="noStrike" dirty="0">
                        <a:solidFill>
                          <a:srgbClr val="000000"/>
                        </a:solidFill>
                        <a:effectLst/>
                        <a:latin typeface="Calibri"/>
                      </a:endParaRPr>
                    </a:p>
                  </a:txBody>
                  <a:tcPr marL="9525" marR="342900" marT="9525" marB="0" anchor="b"/>
                </a:tc>
                <a:tc>
                  <a:txBody>
                    <a:bodyPr/>
                    <a:lstStyle/>
                    <a:p>
                      <a:pPr algn="r" fontAlgn="b"/>
                      <a:r>
                        <a:rPr lang="en-US" sz="1600" u="none" strike="noStrike" dirty="0">
                          <a:effectLst/>
                        </a:rPr>
                        <a:t>115,007</a:t>
                      </a:r>
                      <a:endParaRPr lang="en-US" sz="1600" b="0" i="0" u="none" strike="noStrike" dirty="0">
                        <a:solidFill>
                          <a:srgbClr val="000000"/>
                        </a:solidFill>
                        <a:effectLst/>
                        <a:latin typeface="Calibri"/>
                      </a:endParaRPr>
                    </a:p>
                  </a:txBody>
                  <a:tcPr marL="9525" marR="342900" marT="9525" marB="0" anchor="b"/>
                </a:tc>
                <a:tc>
                  <a:txBody>
                    <a:bodyPr/>
                    <a:lstStyle/>
                    <a:p>
                      <a:pPr algn="r" fontAlgn="b"/>
                      <a:r>
                        <a:rPr lang="en-US" sz="1600" u="none" strike="noStrike" dirty="0">
                          <a:effectLst/>
                        </a:rPr>
                        <a:t>2,115</a:t>
                      </a:r>
                      <a:endParaRPr lang="en-US" sz="1600" b="0" i="0" u="none" strike="noStrike" dirty="0">
                        <a:solidFill>
                          <a:srgbClr val="000000"/>
                        </a:solidFill>
                        <a:effectLst/>
                        <a:latin typeface="Calibri"/>
                      </a:endParaRPr>
                    </a:p>
                  </a:txBody>
                  <a:tcPr marL="9525" marR="342900" marT="9525" marB="0" anchor="b"/>
                </a:tc>
                <a:tc>
                  <a:txBody>
                    <a:bodyPr/>
                    <a:lstStyle/>
                    <a:p>
                      <a:pPr algn="r" fontAlgn="b"/>
                      <a:r>
                        <a:rPr lang="en-US" sz="1600" u="none" strike="noStrike">
                          <a:effectLst/>
                        </a:rPr>
                        <a:t>1.87%</a:t>
                      </a:r>
                      <a:endParaRPr lang="en-US" sz="1600" b="0" i="0" u="none" strike="noStrike">
                        <a:solidFill>
                          <a:srgbClr val="000000"/>
                        </a:solidFill>
                        <a:effectLst/>
                        <a:latin typeface="Calibri"/>
                      </a:endParaRPr>
                    </a:p>
                  </a:txBody>
                  <a:tcPr marL="9525" marR="342900" marT="9525" marB="0" anchor="b"/>
                </a:tc>
              </a:tr>
              <a:tr h="301008">
                <a:tc>
                  <a:txBody>
                    <a:bodyPr/>
                    <a:lstStyle/>
                    <a:p>
                      <a:pPr algn="l" fontAlgn="b"/>
                      <a:r>
                        <a:rPr lang="en-US" sz="1600" b="1" u="none" strike="noStrike" dirty="0">
                          <a:effectLst/>
                        </a:rPr>
                        <a:t>Lincoln</a:t>
                      </a:r>
                      <a:endParaRPr lang="en-US" sz="1600" b="1" i="0" u="none" strike="noStrike" dirty="0">
                        <a:solidFill>
                          <a:srgbClr val="000000"/>
                        </a:solidFill>
                        <a:effectLst/>
                        <a:latin typeface="Calibri"/>
                      </a:endParaRPr>
                    </a:p>
                  </a:txBody>
                  <a:tcPr marL="9525" marR="9525" marT="9525" marB="0" anchor="b"/>
                </a:tc>
                <a:tc>
                  <a:txBody>
                    <a:bodyPr/>
                    <a:lstStyle/>
                    <a:p>
                      <a:pPr algn="r" fontAlgn="b"/>
                      <a:r>
                        <a:rPr lang="en-US" sz="1600" b="1" u="none" strike="noStrike" dirty="0">
                          <a:effectLst/>
                        </a:rPr>
                        <a:t>15,369</a:t>
                      </a:r>
                      <a:endParaRPr lang="en-US" sz="1600" b="1" i="0" u="none" strike="noStrike" dirty="0">
                        <a:solidFill>
                          <a:srgbClr val="000000"/>
                        </a:solidFill>
                        <a:effectLst/>
                        <a:latin typeface="Calibri"/>
                      </a:endParaRPr>
                    </a:p>
                  </a:txBody>
                  <a:tcPr marL="9525" marR="342900" marT="9525" marB="0" anchor="b"/>
                </a:tc>
                <a:tc>
                  <a:txBody>
                    <a:bodyPr/>
                    <a:lstStyle/>
                    <a:p>
                      <a:pPr algn="r" fontAlgn="b"/>
                      <a:r>
                        <a:rPr lang="en-US" sz="1600" b="1" u="none" strike="noStrike" dirty="0">
                          <a:effectLst/>
                        </a:rPr>
                        <a:t>14,504</a:t>
                      </a:r>
                      <a:endParaRPr lang="en-US" sz="1600" b="1" i="0" u="none" strike="noStrike" dirty="0">
                        <a:solidFill>
                          <a:srgbClr val="000000"/>
                        </a:solidFill>
                        <a:effectLst/>
                        <a:latin typeface="Calibri"/>
                      </a:endParaRPr>
                    </a:p>
                  </a:txBody>
                  <a:tcPr marL="9525" marR="342900" marT="9525" marB="0" anchor="b"/>
                </a:tc>
                <a:tc>
                  <a:txBody>
                    <a:bodyPr/>
                    <a:lstStyle/>
                    <a:p>
                      <a:pPr algn="r" fontAlgn="b"/>
                      <a:r>
                        <a:rPr lang="en-US" sz="1600" b="1" u="none" strike="noStrike" dirty="0">
                          <a:effectLst/>
                        </a:rPr>
                        <a:t>-865</a:t>
                      </a:r>
                      <a:endParaRPr lang="en-US" sz="1600" b="1" i="0" u="none" strike="noStrike" dirty="0">
                        <a:solidFill>
                          <a:srgbClr val="000000"/>
                        </a:solidFill>
                        <a:effectLst/>
                        <a:latin typeface="Calibri"/>
                      </a:endParaRPr>
                    </a:p>
                  </a:txBody>
                  <a:tcPr marL="9525" marR="342900" marT="9525" marB="0" anchor="b"/>
                </a:tc>
                <a:tc>
                  <a:txBody>
                    <a:bodyPr/>
                    <a:lstStyle/>
                    <a:p>
                      <a:pPr algn="r" fontAlgn="b"/>
                      <a:r>
                        <a:rPr lang="en-US" sz="1600" b="1" u="none" strike="noStrike" dirty="0">
                          <a:effectLst/>
                        </a:rPr>
                        <a:t>-5.63%</a:t>
                      </a:r>
                      <a:endParaRPr lang="en-US" sz="1600" b="1" i="0" u="none" strike="noStrike" dirty="0">
                        <a:solidFill>
                          <a:srgbClr val="000000"/>
                        </a:solidFill>
                        <a:effectLst/>
                        <a:latin typeface="Calibri"/>
                      </a:endParaRPr>
                    </a:p>
                  </a:txBody>
                  <a:tcPr marL="9525" marR="342900" marT="9525" marB="0" anchor="b"/>
                </a:tc>
              </a:tr>
              <a:tr h="301008">
                <a:tc>
                  <a:txBody>
                    <a:bodyPr/>
                    <a:lstStyle/>
                    <a:p>
                      <a:pPr algn="l" fontAlgn="b"/>
                      <a:r>
                        <a:rPr lang="en-US" sz="1600" u="none" strike="noStrike">
                          <a:effectLst/>
                        </a:rPr>
                        <a:t>Decatur</a:t>
                      </a:r>
                      <a:endParaRPr lang="en-US" sz="1600" b="1" i="0" u="none" strike="noStrike">
                        <a:solidFill>
                          <a:srgbClr val="000000"/>
                        </a:solidFill>
                        <a:effectLst/>
                        <a:latin typeface="Calibri"/>
                      </a:endParaRPr>
                    </a:p>
                  </a:txBody>
                  <a:tcPr marL="9525" marR="9525" marT="9525" marB="0" anchor="b"/>
                </a:tc>
                <a:tc>
                  <a:txBody>
                    <a:bodyPr/>
                    <a:lstStyle/>
                    <a:p>
                      <a:pPr algn="r" fontAlgn="b"/>
                      <a:r>
                        <a:rPr lang="en-US" sz="1600" u="none" strike="noStrike">
                          <a:effectLst/>
                        </a:rPr>
                        <a:t>82,113</a:t>
                      </a:r>
                      <a:endParaRPr lang="en-US" sz="1600" b="0" i="0" u="none" strike="noStrike">
                        <a:solidFill>
                          <a:srgbClr val="000000"/>
                        </a:solidFill>
                        <a:effectLst/>
                        <a:latin typeface="Calibri"/>
                      </a:endParaRPr>
                    </a:p>
                  </a:txBody>
                  <a:tcPr marL="9525" marR="342900" marT="9525" marB="0" anchor="b"/>
                </a:tc>
                <a:tc>
                  <a:txBody>
                    <a:bodyPr/>
                    <a:lstStyle/>
                    <a:p>
                      <a:pPr algn="r" fontAlgn="b"/>
                      <a:r>
                        <a:rPr lang="en-US" sz="1600" u="none" strike="noStrike" dirty="0">
                          <a:effectLst/>
                        </a:rPr>
                        <a:t>76,122</a:t>
                      </a:r>
                      <a:endParaRPr lang="en-US" sz="1600" b="0" i="0" u="none" strike="noStrike" dirty="0">
                        <a:solidFill>
                          <a:srgbClr val="000000"/>
                        </a:solidFill>
                        <a:effectLst/>
                        <a:latin typeface="Calibri"/>
                      </a:endParaRPr>
                    </a:p>
                  </a:txBody>
                  <a:tcPr marL="9525" marR="342900" marT="9525" marB="0" anchor="b"/>
                </a:tc>
                <a:tc>
                  <a:txBody>
                    <a:bodyPr/>
                    <a:lstStyle/>
                    <a:p>
                      <a:pPr algn="r" fontAlgn="b"/>
                      <a:r>
                        <a:rPr lang="en-US" sz="1600" u="none" strike="noStrike" dirty="0">
                          <a:effectLst/>
                        </a:rPr>
                        <a:t>-5,991</a:t>
                      </a:r>
                      <a:endParaRPr lang="en-US" sz="1600" b="0" i="0" u="none" strike="noStrike" dirty="0">
                        <a:solidFill>
                          <a:srgbClr val="000000"/>
                        </a:solidFill>
                        <a:effectLst/>
                        <a:latin typeface="Calibri"/>
                      </a:endParaRPr>
                    </a:p>
                  </a:txBody>
                  <a:tcPr marL="9525" marR="342900" marT="9525" marB="0" anchor="b"/>
                </a:tc>
                <a:tc>
                  <a:txBody>
                    <a:bodyPr/>
                    <a:lstStyle/>
                    <a:p>
                      <a:pPr algn="r" fontAlgn="b"/>
                      <a:r>
                        <a:rPr lang="en-US" sz="1600" u="none" strike="noStrike" dirty="0">
                          <a:effectLst/>
                        </a:rPr>
                        <a:t>-7.30%</a:t>
                      </a:r>
                      <a:endParaRPr lang="en-US" sz="1600" b="0" i="0" u="none" strike="noStrike" dirty="0">
                        <a:solidFill>
                          <a:srgbClr val="000000"/>
                        </a:solidFill>
                        <a:effectLst/>
                        <a:latin typeface="Calibri"/>
                      </a:endParaRPr>
                    </a:p>
                  </a:txBody>
                  <a:tcPr marL="9525" marR="342900" marT="9525" marB="0" anchor="b"/>
                </a:tc>
              </a:tr>
              <a:tr h="301008">
                <a:tc>
                  <a:txBody>
                    <a:bodyPr/>
                    <a:lstStyle/>
                    <a:p>
                      <a:pPr algn="l" fontAlgn="b"/>
                      <a:endParaRPr lang="en-US" sz="1600" b="0" i="0" u="none" strike="noStrike" dirty="0">
                        <a:solidFill>
                          <a:srgbClr val="000000"/>
                        </a:solidFill>
                        <a:effectLst/>
                        <a:latin typeface="Calibri"/>
                      </a:endParaRPr>
                    </a:p>
                  </a:txBody>
                  <a:tcPr marL="9525" marR="9525" marT="9525" marB="0" anchor="b"/>
                </a:tc>
                <a:tc>
                  <a:txBody>
                    <a:bodyPr/>
                    <a:lstStyle/>
                    <a:p>
                      <a:pPr algn="l" fontAlgn="b"/>
                      <a:endParaRPr lang="en-US" sz="1600" b="0" i="0" u="none" strike="noStrike">
                        <a:solidFill>
                          <a:srgbClr val="000000"/>
                        </a:solidFill>
                        <a:effectLst/>
                        <a:latin typeface="Calibri"/>
                      </a:endParaRPr>
                    </a:p>
                  </a:txBody>
                  <a:tcPr marL="9525" marR="9525" marT="9525" marB="0" anchor="b"/>
                </a:tc>
                <a:tc>
                  <a:txBody>
                    <a:bodyPr/>
                    <a:lstStyle/>
                    <a:p>
                      <a:pPr algn="l" fontAlgn="b"/>
                      <a:endParaRPr lang="en-US" sz="1600" b="0" i="0" u="none" strike="noStrike">
                        <a:solidFill>
                          <a:srgbClr val="000000"/>
                        </a:solidFill>
                        <a:effectLst/>
                        <a:latin typeface="Calibri"/>
                      </a:endParaRPr>
                    </a:p>
                  </a:txBody>
                  <a:tcPr marL="9525" marR="9525" marT="9525" marB="0" anchor="b"/>
                </a:tc>
                <a:tc>
                  <a:txBody>
                    <a:bodyPr/>
                    <a:lstStyle/>
                    <a:p>
                      <a:pPr algn="l" fontAlgn="b"/>
                      <a:endParaRPr lang="en-US" sz="1600" b="0" i="0" u="none" strike="noStrike">
                        <a:solidFill>
                          <a:srgbClr val="000000"/>
                        </a:solidFill>
                        <a:effectLst/>
                        <a:latin typeface="Calibri"/>
                      </a:endParaRPr>
                    </a:p>
                  </a:txBody>
                  <a:tcPr marL="9525" marR="9525" marT="9525" marB="0" anchor="b"/>
                </a:tc>
                <a:tc>
                  <a:txBody>
                    <a:bodyPr/>
                    <a:lstStyle/>
                    <a:p>
                      <a:pPr algn="l" fontAlgn="b"/>
                      <a:endParaRPr lang="en-US" sz="16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25169120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Logan County compared to 11-county economic region – Population change</a:t>
            </a:r>
            <a:r>
              <a:rPr lang="en-US" sz="1600" dirty="0"/>
              <a:t/>
            </a:r>
            <a:br>
              <a:rPr lang="en-US" sz="1600" dirty="0"/>
            </a:br>
            <a:r>
              <a:rPr lang="en-US" sz="1600" dirty="0"/>
              <a:t>(Source: Census data)</a:t>
            </a:r>
            <a:endParaRPr lang="en-US" dirty="0"/>
          </a:p>
        </p:txBody>
      </p:sp>
      <p:graphicFrame>
        <p:nvGraphicFramePr>
          <p:cNvPr id="5" name="Content Placeholder 4"/>
          <p:cNvGraphicFramePr>
            <a:graphicFrameLocks noGrp="1"/>
          </p:cNvGraphicFramePr>
          <p:nvPr>
            <p:ph idx="1"/>
            <p:extLst/>
          </p:nvPr>
        </p:nvGraphicFramePr>
        <p:xfrm>
          <a:off x="2057401" y="1905000"/>
          <a:ext cx="7873999" cy="3779520"/>
        </p:xfrm>
        <a:graphic>
          <a:graphicData uri="http://schemas.openxmlformats.org/drawingml/2006/table">
            <a:tbl>
              <a:tblPr>
                <a:tableStyleId>{5C22544A-7EE6-4342-B048-85BDC9FD1C3A}</a:tableStyleId>
              </a:tblPr>
              <a:tblGrid>
                <a:gridCol w="1661966"/>
                <a:gridCol w="1182604"/>
                <a:gridCol w="1182604"/>
                <a:gridCol w="1182604"/>
                <a:gridCol w="1199403"/>
                <a:gridCol w="1464818"/>
              </a:tblGrid>
              <a:tr h="383248">
                <a:tc>
                  <a:txBody>
                    <a:bodyPr/>
                    <a:lstStyle/>
                    <a:p>
                      <a:pPr algn="l" fontAlgn="b"/>
                      <a:r>
                        <a:rPr lang="en-US" sz="1400" u="sng" strike="noStrike" dirty="0">
                          <a:effectLst/>
                        </a:rPr>
                        <a:t>Area</a:t>
                      </a:r>
                      <a:endParaRPr lang="en-US" sz="1400" b="1" i="0" u="sng" strike="noStrike" dirty="0">
                        <a:solidFill>
                          <a:srgbClr val="000000"/>
                        </a:solidFill>
                        <a:effectLst/>
                        <a:latin typeface="Calibri"/>
                      </a:endParaRPr>
                    </a:p>
                  </a:txBody>
                  <a:tcPr marL="9525" marR="9525" marT="9525" marB="0" anchor="b"/>
                </a:tc>
                <a:tc>
                  <a:txBody>
                    <a:bodyPr/>
                    <a:lstStyle/>
                    <a:p>
                      <a:pPr algn="ctr" fontAlgn="b"/>
                      <a:r>
                        <a:rPr lang="en-US" sz="1400" u="sng" strike="noStrike">
                          <a:effectLst/>
                        </a:rPr>
                        <a:t>1990 Pop.</a:t>
                      </a:r>
                      <a:endParaRPr lang="en-US" sz="1400" b="1" i="0" u="sng" strike="noStrike">
                        <a:solidFill>
                          <a:srgbClr val="000000"/>
                        </a:solidFill>
                        <a:effectLst/>
                        <a:latin typeface="Calibri"/>
                      </a:endParaRPr>
                    </a:p>
                  </a:txBody>
                  <a:tcPr marL="9525" marR="9525" marT="9525" marB="0" anchor="b"/>
                </a:tc>
                <a:tc>
                  <a:txBody>
                    <a:bodyPr/>
                    <a:lstStyle/>
                    <a:p>
                      <a:pPr algn="ctr" fontAlgn="b"/>
                      <a:r>
                        <a:rPr lang="en-US" sz="1400" u="sng" strike="noStrike">
                          <a:effectLst/>
                        </a:rPr>
                        <a:t>2000 Pop.</a:t>
                      </a:r>
                      <a:endParaRPr lang="en-US" sz="1400" b="1" i="0" u="sng" strike="noStrike">
                        <a:solidFill>
                          <a:srgbClr val="000000"/>
                        </a:solidFill>
                        <a:effectLst/>
                        <a:latin typeface="Calibri"/>
                      </a:endParaRPr>
                    </a:p>
                  </a:txBody>
                  <a:tcPr marL="9525" marR="9525" marT="9525" marB="0" anchor="b"/>
                </a:tc>
                <a:tc>
                  <a:txBody>
                    <a:bodyPr/>
                    <a:lstStyle/>
                    <a:p>
                      <a:pPr algn="ctr" fontAlgn="b"/>
                      <a:r>
                        <a:rPr lang="en-US" sz="1400" u="sng" strike="noStrike">
                          <a:effectLst/>
                        </a:rPr>
                        <a:t>2010 Pop. </a:t>
                      </a:r>
                      <a:endParaRPr lang="en-US" sz="1400" b="1" i="0" u="sng" strike="noStrike">
                        <a:solidFill>
                          <a:srgbClr val="000000"/>
                        </a:solidFill>
                        <a:effectLst/>
                        <a:latin typeface="Calibri"/>
                      </a:endParaRPr>
                    </a:p>
                  </a:txBody>
                  <a:tcPr marL="9525" marR="9525" marT="9525" marB="0" anchor="b"/>
                </a:tc>
                <a:tc>
                  <a:txBody>
                    <a:bodyPr/>
                    <a:lstStyle/>
                    <a:p>
                      <a:pPr algn="ctr" fontAlgn="b"/>
                      <a:r>
                        <a:rPr lang="en-US" sz="1400" u="sng" strike="noStrike">
                          <a:effectLst/>
                        </a:rPr>
                        <a:t>Change (2000-2010)</a:t>
                      </a:r>
                      <a:endParaRPr lang="en-US" sz="1400" b="1" i="0" u="sng" strike="noStrike">
                        <a:solidFill>
                          <a:srgbClr val="000000"/>
                        </a:solidFill>
                        <a:effectLst/>
                        <a:latin typeface="Calibri"/>
                      </a:endParaRPr>
                    </a:p>
                  </a:txBody>
                  <a:tcPr marL="9525" marR="9525" marT="9525" marB="0" anchor="b"/>
                </a:tc>
                <a:tc>
                  <a:txBody>
                    <a:bodyPr/>
                    <a:lstStyle/>
                    <a:p>
                      <a:pPr algn="ctr" fontAlgn="b"/>
                      <a:r>
                        <a:rPr lang="en-US" sz="1400" u="sng" strike="noStrike">
                          <a:effectLst/>
                        </a:rPr>
                        <a:t>% Change (2000-2010)</a:t>
                      </a:r>
                      <a:endParaRPr lang="en-US" sz="1400" b="1" i="0" u="sng" strike="noStrike">
                        <a:solidFill>
                          <a:srgbClr val="000000"/>
                        </a:solidFill>
                        <a:effectLst/>
                        <a:latin typeface="Calibri"/>
                      </a:endParaRPr>
                    </a:p>
                  </a:txBody>
                  <a:tcPr marL="9525" marR="9525" marT="9525" marB="0" anchor="b"/>
                </a:tc>
              </a:tr>
              <a:tr h="211739">
                <a:tc>
                  <a:txBody>
                    <a:bodyPr/>
                    <a:lstStyle/>
                    <a:p>
                      <a:pPr algn="l" fontAlgn="b"/>
                      <a:r>
                        <a:rPr lang="en-US" sz="1400" u="none" strike="noStrike" dirty="0">
                          <a:effectLst/>
                        </a:rPr>
                        <a:t>McLean County</a:t>
                      </a:r>
                      <a:endParaRPr lang="en-US" sz="1400" b="1"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a:effectLst/>
                        </a:rPr>
                        <a:t>129,180</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150,433</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169,572</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19,139</a:t>
                      </a:r>
                      <a:endParaRPr lang="en-US" sz="1400" b="0" i="0" u="none" strike="noStrike">
                        <a:solidFill>
                          <a:srgbClr val="000000"/>
                        </a:solidFill>
                        <a:effectLst/>
                        <a:latin typeface="Calibri"/>
                      </a:endParaRPr>
                    </a:p>
                  </a:txBody>
                  <a:tcPr marL="9525" marR="342900" marT="9525" marB="0" anchor="b"/>
                </a:tc>
                <a:tc>
                  <a:txBody>
                    <a:bodyPr/>
                    <a:lstStyle/>
                    <a:p>
                      <a:pPr algn="r" fontAlgn="b"/>
                      <a:r>
                        <a:rPr lang="en-US" sz="1400" u="none" strike="noStrike">
                          <a:effectLst/>
                        </a:rPr>
                        <a:t>12.72%</a:t>
                      </a:r>
                      <a:endParaRPr lang="en-US" sz="1400" b="0" i="0" u="none" strike="noStrike">
                        <a:solidFill>
                          <a:srgbClr val="000000"/>
                        </a:solidFill>
                        <a:effectLst/>
                        <a:latin typeface="Calibri"/>
                      </a:endParaRPr>
                    </a:p>
                  </a:txBody>
                  <a:tcPr marL="9525" marR="428625" marT="9525" marB="0" anchor="b"/>
                </a:tc>
              </a:tr>
              <a:tr h="211739">
                <a:tc>
                  <a:txBody>
                    <a:bodyPr/>
                    <a:lstStyle/>
                    <a:p>
                      <a:pPr algn="l" fontAlgn="b"/>
                      <a:r>
                        <a:rPr lang="en-US" sz="1400" u="none" strike="noStrike" dirty="0">
                          <a:effectLst/>
                        </a:rPr>
                        <a:t>Champaign County</a:t>
                      </a:r>
                      <a:endParaRPr lang="en-US" sz="1400" b="1"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a:effectLst/>
                        </a:rPr>
                        <a:t>173,025</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179,669</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201,081</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21,412</a:t>
                      </a:r>
                      <a:endParaRPr lang="en-US" sz="1400" b="0" i="0" u="none" strike="noStrike">
                        <a:solidFill>
                          <a:srgbClr val="000000"/>
                        </a:solidFill>
                        <a:effectLst/>
                        <a:latin typeface="Calibri"/>
                      </a:endParaRPr>
                    </a:p>
                  </a:txBody>
                  <a:tcPr marL="9525" marR="342900" marT="9525" marB="0" anchor="b"/>
                </a:tc>
                <a:tc>
                  <a:txBody>
                    <a:bodyPr/>
                    <a:lstStyle/>
                    <a:p>
                      <a:pPr algn="r" fontAlgn="b"/>
                      <a:r>
                        <a:rPr lang="en-US" sz="1400" u="none" strike="noStrike">
                          <a:effectLst/>
                        </a:rPr>
                        <a:t>11.92%</a:t>
                      </a:r>
                      <a:endParaRPr lang="en-US" sz="1400" b="0" i="0" u="none" strike="noStrike">
                        <a:solidFill>
                          <a:srgbClr val="000000"/>
                        </a:solidFill>
                        <a:effectLst/>
                        <a:latin typeface="Calibri"/>
                      </a:endParaRPr>
                    </a:p>
                  </a:txBody>
                  <a:tcPr marL="9525" marR="428625" marT="9525" marB="0" anchor="b"/>
                </a:tc>
              </a:tr>
              <a:tr h="211739">
                <a:tc>
                  <a:txBody>
                    <a:bodyPr/>
                    <a:lstStyle/>
                    <a:p>
                      <a:pPr algn="l" fontAlgn="b"/>
                      <a:r>
                        <a:rPr lang="en-US" sz="1400" u="none" strike="noStrike" dirty="0">
                          <a:effectLst/>
                        </a:rPr>
                        <a:t>Tazewell County</a:t>
                      </a:r>
                      <a:endParaRPr lang="en-US" sz="1400" b="1"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a:effectLst/>
                        </a:rPr>
                        <a:t>123,692</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128,485</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135,394</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6,909</a:t>
                      </a:r>
                      <a:endParaRPr lang="en-US" sz="1400" b="0" i="0" u="none" strike="noStrike">
                        <a:solidFill>
                          <a:srgbClr val="000000"/>
                        </a:solidFill>
                        <a:effectLst/>
                        <a:latin typeface="Calibri"/>
                      </a:endParaRPr>
                    </a:p>
                  </a:txBody>
                  <a:tcPr marL="9525" marR="342900" marT="9525" marB="0" anchor="b"/>
                </a:tc>
                <a:tc>
                  <a:txBody>
                    <a:bodyPr/>
                    <a:lstStyle/>
                    <a:p>
                      <a:pPr algn="r" fontAlgn="b"/>
                      <a:r>
                        <a:rPr lang="en-US" sz="1400" u="none" strike="noStrike">
                          <a:effectLst/>
                        </a:rPr>
                        <a:t>5.38%</a:t>
                      </a:r>
                      <a:endParaRPr lang="en-US" sz="1400" b="0" i="0" u="none" strike="noStrike">
                        <a:solidFill>
                          <a:srgbClr val="000000"/>
                        </a:solidFill>
                        <a:effectLst/>
                        <a:latin typeface="Calibri"/>
                      </a:endParaRPr>
                    </a:p>
                  </a:txBody>
                  <a:tcPr marL="9525" marR="428625" marT="9525" marB="0" anchor="b"/>
                </a:tc>
              </a:tr>
              <a:tr h="211739">
                <a:tc>
                  <a:txBody>
                    <a:bodyPr/>
                    <a:lstStyle/>
                    <a:p>
                      <a:pPr algn="l" fontAlgn="b"/>
                      <a:r>
                        <a:rPr lang="en-US" sz="1400" u="none" strike="noStrike" dirty="0">
                          <a:effectLst/>
                        </a:rPr>
                        <a:t>Sangamon County</a:t>
                      </a:r>
                      <a:endParaRPr lang="en-US" sz="1400" b="1"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dirty="0">
                          <a:effectLst/>
                        </a:rPr>
                        <a:t>178,386</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188,951</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197,465</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8,514</a:t>
                      </a:r>
                      <a:endParaRPr lang="en-US" sz="1400" b="0" i="0" u="none" strike="noStrike">
                        <a:solidFill>
                          <a:srgbClr val="000000"/>
                        </a:solidFill>
                        <a:effectLst/>
                        <a:latin typeface="Calibri"/>
                      </a:endParaRPr>
                    </a:p>
                  </a:txBody>
                  <a:tcPr marL="9525" marR="342900" marT="9525" marB="0" anchor="b"/>
                </a:tc>
                <a:tc>
                  <a:txBody>
                    <a:bodyPr/>
                    <a:lstStyle/>
                    <a:p>
                      <a:pPr algn="r" fontAlgn="b"/>
                      <a:r>
                        <a:rPr lang="en-US" sz="1400" u="none" strike="noStrike">
                          <a:effectLst/>
                        </a:rPr>
                        <a:t>4.51%</a:t>
                      </a:r>
                      <a:endParaRPr lang="en-US" sz="1400" b="0" i="0" u="none" strike="noStrike">
                        <a:solidFill>
                          <a:srgbClr val="000000"/>
                        </a:solidFill>
                        <a:effectLst/>
                        <a:latin typeface="Calibri"/>
                      </a:endParaRPr>
                    </a:p>
                  </a:txBody>
                  <a:tcPr marL="9525" marR="428625" marT="9525" marB="0" anchor="b"/>
                </a:tc>
              </a:tr>
              <a:tr h="211739">
                <a:tc>
                  <a:txBody>
                    <a:bodyPr/>
                    <a:lstStyle/>
                    <a:p>
                      <a:pPr algn="l" fontAlgn="b"/>
                      <a:r>
                        <a:rPr lang="en-US" sz="1400" u="none" strike="noStrike">
                          <a:effectLst/>
                        </a:rPr>
                        <a:t>Piatt County</a:t>
                      </a:r>
                      <a:endParaRPr lang="en-US" sz="1400" b="1" i="0" u="none" strike="noStrike">
                        <a:solidFill>
                          <a:srgbClr val="000000"/>
                        </a:solidFill>
                        <a:effectLst/>
                        <a:latin typeface="Calibri"/>
                      </a:endParaRPr>
                    </a:p>
                  </a:txBody>
                  <a:tcPr marL="9525" marR="9525" marT="9525" marB="0" anchor="b"/>
                </a:tc>
                <a:tc>
                  <a:txBody>
                    <a:bodyPr/>
                    <a:lstStyle/>
                    <a:p>
                      <a:pPr algn="r" fontAlgn="b"/>
                      <a:r>
                        <a:rPr lang="en-US" sz="1400" u="none" strike="noStrike" dirty="0">
                          <a:effectLst/>
                        </a:rPr>
                        <a:t>15,548</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16,365</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16,729</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364</a:t>
                      </a:r>
                      <a:endParaRPr lang="en-US" sz="1400" b="0" i="0" u="none" strike="noStrike">
                        <a:solidFill>
                          <a:srgbClr val="000000"/>
                        </a:solidFill>
                        <a:effectLst/>
                        <a:latin typeface="Calibri"/>
                      </a:endParaRPr>
                    </a:p>
                  </a:txBody>
                  <a:tcPr marL="9525" marR="342900" marT="9525" marB="0" anchor="b"/>
                </a:tc>
                <a:tc>
                  <a:txBody>
                    <a:bodyPr/>
                    <a:lstStyle/>
                    <a:p>
                      <a:pPr algn="r" fontAlgn="b"/>
                      <a:r>
                        <a:rPr lang="en-US" sz="1400" u="none" strike="noStrike">
                          <a:effectLst/>
                        </a:rPr>
                        <a:t>2.22%</a:t>
                      </a:r>
                      <a:endParaRPr lang="en-US" sz="1400" b="0" i="0" u="none" strike="noStrike">
                        <a:solidFill>
                          <a:srgbClr val="000000"/>
                        </a:solidFill>
                        <a:effectLst/>
                        <a:latin typeface="Calibri"/>
                      </a:endParaRPr>
                    </a:p>
                  </a:txBody>
                  <a:tcPr marL="9525" marR="428625" marT="9525" marB="0" anchor="b"/>
                </a:tc>
              </a:tr>
              <a:tr h="211739">
                <a:tc>
                  <a:txBody>
                    <a:bodyPr/>
                    <a:lstStyle/>
                    <a:p>
                      <a:pPr algn="l" fontAlgn="b"/>
                      <a:r>
                        <a:rPr lang="en-US" sz="1400" u="none" strike="noStrike">
                          <a:effectLst/>
                        </a:rPr>
                        <a:t>Menard County</a:t>
                      </a:r>
                      <a:endParaRPr lang="en-US" sz="1400" b="1" i="0" u="none" strike="noStrike">
                        <a:solidFill>
                          <a:srgbClr val="000000"/>
                        </a:solidFill>
                        <a:effectLst/>
                        <a:latin typeface="Calibri"/>
                      </a:endParaRPr>
                    </a:p>
                  </a:txBody>
                  <a:tcPr marL="9525" marR="9525" marT="9525" marB="0" anchor="b"/>
                </a:tc>
                <a:tc>
                  <a:txBody>
                    <a:bodyPr/>
                    <a:lstStyle/>
                    <a:p>
                      <a:pPr algn="r" fontAlgn="b"/>
                      <a:r>
                        <a:rPr lang="en-US" sz="1400" u="none" strike="noStrike" dirty="0">
                          <a:effectLst/>
                        </a:rPr>
                        <a:t>11,164</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12,486</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12,705</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219</a:t>
                      </a:r>
                      <a:endParaRPr lang="en-US" sz="1400" b="0" i="0" u="none" strike="noStrike">
                        <a:solidFill>
                          <a:srgbClr val="000000"/>
                        </a:solidFill>
                        <a:effectLst/>
                        <a:latin typeface="Calibri"/>
                      </a:endParaRPr>
                    </a:p>
                  </a:txBody>
                  <a:tcPr marL="9525" marR="342900" marT="9525" marB="0" anchor="b"/>
                </a:tc>
                <a:tc>
                  <a:txBody>
                    <a:bodyPr/>
                    <a:lstStyle/>
                    <a:p>
                      <a:pPr algn="r" fontAlgn="b"/>
                      <a:r>
                        <a:rPr lang="en-US" sz="1400" u="none" strike="noStrike">
                          <a:effectLst/>
                        </a:rPr>
                        <a:t>1.75%</a:t>
                      </a:r>
                      <a:endParaRPr lang="en-US" sz="1400" b="0" i="0" u="none" strike="noStrike">
                        <a:solidFill>
                          <a:srgbClr val="000000"/>
                        </a:solidFill>
                        <a:effectLst/>
                        <a:latin typeface="Calibri"/>
                      </a:endParaRPr>
                    </a:p>
                  </a:txBody>
                  <a:tcPr marL="9525" marR="428625" marT="9525" marB="0" anchor="b"/>
                </a:tc>
              </a:tr>
              <a:tr h="211739">
                <a:tc>
                  <a:txBody>
                    <a:bodyPr/>
                    <a:lstStyle/>
                    <a:p>
                      <a:pPr algn="l" fontAlgn="b"/>
                      <a:r>
                        <a:rPr lang="en-US" sz="1400" u="none" strike="noStrike">
                          <a:effectLst/>
                        </a:rPr>
                        <a:t>Peoria County</a:t>
                      </a:r>
                      <a:endParaRPr lang="en-US" sz="1400" b="1" i="0" u="none" strike="noStrike">
                        <a:solidFill>
                          <a:srgbClr val="000000"/>
                        </a:solidFill>
                        <a:effectLst/>
                        <a:latin typeface="Calibri"/>
                      </a:endParaRPr>
                    </a:p>
                  </a:txBody>
                  <a:tcPr marL="9525" marR="9525" marT="9525" marB="0" anchor="b"/>
                </a:tc>
                <a:tc>
                  <a:txBody>
                    <a:bodyPr/>
                    <a:lstStyle/>
                    <a:p>
                      <a:pPr algn="r" fontAlgn="b"/>
                      <a:r>
                        <a:rPr lang="en-US" sz="1400" u="none" strike="noStrike" dirty="0">
                          <a:effectLst/>
                        </a:rPr>
                        <a:t>182,827</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dirty="0">
                          <a:effectLst/>
                        </a:rPr>
                        <a:t>183,433</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186,494</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3,061</a:t>
                      </a:r>
                      <a:endParaRPr lang="en-US" sz="1400" b="0" i="0" u="none" strike="noStrike">
                        <a:solidFill>
                          <a:srgbClr val="000000"/>
                        </a:solidFill>
                        <a:effectLst/>
                        <a:latin typeface="Calibri"/>
                      </a:endParaRPr>
                    </a:p>
                  </a:txBody>
                  <a:tcPr marL="9525" marR="342900" marT="9525" marB="0" anchor="b"/>
                </a:tc>
                <a:tc>
                  <a:txBody>
                    <a:bodyPr/>
                    <a:lstStyle/>
                    <a:p>
                      <a:pPr algn="r" fontAlgn="b"/>
                      <a:r>
                        <a:rPr lang="en-US" sz="1400" u="none" strike="noStrike">
                          <a:effectLst/>
                        </a:rPr>
                        <a:t>1.67%</a:t>
                      </a:r>
                      <a:endParaRPr lang="en-US" sz="1400" b="0" i="0" u="none" strike="noStrike">
                        <a:solidFill>
                          <a:srgbClr val="000000"/>
                        </a:solidFill>
                        <a:effectLst/>
                        <a:latin typeface="Calibri"/>
                      </a:endParaRPr>
                    </a:p>
                  </a:txBody>
                  <a:tcPr marL="9525" marR="428625" marT="9525" marB="0" anchor="b"/>
                </a:tc>
              </a:tr>
              <a:tr h="211739">
                <a:tc>
                  <a:txBody>
                    <a:bodyPr/>
                    <a:lstStyle/>
                    <a:p>
                      <a:pPr algn="l" fontAlgn="b"/>
                      <a:r>
                        <a:rPr lang="en-US" sz="1400" u="none" strike="noStrike">
                          <a:effectLst/>
                        </a:rPr>
                        <a:t>DeWitt County</a:t>
                      </a:r>
                      <a:endParaRPr lang="en-US" sz="1400" b="1" i="0" u="none" strike="noStrike">
                        <a:solidFill>
                          <a:srgbClr val="000000"/>
                        </a:solidFill>
                        <a:effectLst/>
                        <a:latin typeface="Calibri"/>
                      </a:endParaRPr>
                    </a:p>
                  </a:txBody>
                  <a:tcPr marL="9525" marR="9525" marT="9525" marB="0" anchor="b"/>
                </a:tc>
                <a:tc>
                  <a:txBody>
                    <a:bodyPr/>
                    <a:lstStyle/>
                    <a:p>
                      <a:pPr algn="r" fontAlgn="b"/>
                      <a:r>
                        <a:rPr lang="en-US" sz="1400" u="none" strike="noStrike" dirty="0">
                          <a:effectLst/>
                        </a:rPr>
                        <a:t>16,516</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dirty="0">
                          <a:effectLst/>
                        </a:rPr>
                        <a:t>16,798</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dirty="0">
                          <a:effectLst/>
                        </a:rPr>
                        <a:t>16,561</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-237</a:t>
                      </a:r>
                      <a:endParaRPr lang="en-US" sz="1400" b="0" i="0" u="none" strike="noStrike">
                        <a:solidFill>
                          <a:srgbClr val="000000"/>
                        </a:solidFill>
                        <a:effectLst/>
                        <a:latin typeface="Calibri"/>
                      </a:endParaRPr>
                    </a:p>
                  </a:txBody>
                  <a:tcPr marL="9525" marR="342900" marT="9525" marB="0" anchor="b"/>
                </a:tc>
                <a:tc>
                  <a:txBody>
                    <a:bodyPr/>
                    <a:lstStyle/>
                    <a:p>
                      <a:pPr algn="r" fontAlgn="b"/>
                      <a:r>
                        <a:rPr lang="en-US" sz="1400" u="none" strike="noStrike">
                          <a:effectLst/>
                        </a:rPr>
                        <a:t>-1.41%</a:t>
                      </a:r>
                      <a:endParaRPr lang="en-US" sz="1400" b="0" i="0" u="none" strike="noStrike">
                        <a:solidFill>
                          <a:srgbClr val="000000"/>
                        </a:solidFill>
                        <a:effectLst/>
                        <a:latin typeface="Calibri"/>
                      </a:endParaRPr>
                    </a:p>
                  </a:txBody>
                  <a:tcPr marL="9525" marR="428625" marT="9525" marB="0" anchor="b"/>
                </a:tc>
              </a:tr>
              <a:tr h="211739">
                <a:tc>
                  <a:txBody>
                    <a:bodyPr/>
                    <a:lstStyle/>
                    <a:p>
                      <a:pPr algn="l" fontAlgn="b"/>
                      <a:r>
                        <a:rPr lang="en-US" sz="1400" b="1" u="none" strike="noStrike" dirty="0">
                          <a:effectLst/>
                        </a:rPr>
                        <a:t>Logan County</a:t>
                      </a:r>
                      <a:endParaRPr lang="en-US" sz="1400" b="1" i="0" u="none" strike="noStrike" dirty="0">
                        <a:solidFill>
                          <a:srgbClr val="000000"/>
                        </a:solidFill>
                        <a:effectLst/>
                        <a:latin typeface="Calibri"/>
                      </a:endParaRPr>
                    </a:p>
                  </a:txBody>
                  <a:tcPr marL="9525" marR="9525" marT="9525" marB="0" anchor="b"/>
                </a:tc>
                <a:tc>
                  <a:txBody>
                    <a:bodyPr/>
                    <a:lstStyle/>
                    <a:p>
                      <a:pPr algn="r" fontAlgn="b"/>
                      <a:r>
                        <a:rPr lang="en-US" sz="1400" b="1" u="none" strike="noStrike" dirty="0">
                          <a:effectLst/>
                        </a:rPr>
                        <a:t>30,798</a:t>
                      </a:r>
                      <a:endParaRPr lang="en-US" sz="1400" b="1" i="0" u="none" strike="noStrike" dirty="0">
                        <a:solidFill>
                          <a:srgbClr val="000000"/>
                        </a:solidFill>
                        <a:effectLst/>
                        <a:latin typeface="Calibri"/>
                      </a:endParaRPr>
                    </a:p>
                  </a:txBody>
                  <a:tcPr marL="9525" marR="257175" marT="9525" marB="0" anchor="b"/>
                </a:tc>
                <a:tc>
                  <a:txBody>
                    <a:bodyPr/>
                    <a:lstStyle/>
                    <a:p>
                      <a:pPr algn="r" fontAlgn="b"/>
                      <a:r>
                        <a:rPr lang="en-US" sz="1400" b="1" u="none" strike="noStrike" dirty="0">
                          <a:effectLst/>
                        </a:rPr>
                        <a:t>31,183</a:t>
                      </a:r>
                      <a:endParaRPr lang="en-US" sz="1400" b="1" i="0" u="none" strike="noStrike" dirty="0">
                        <a:solidFill>
                          <a:srgbClr val="000000"/>
                        </a:solidFill>
                        <a:effectLst/>
                        <a:latin typeface="Calibri"/>
                      </a:endParaRPr>
                    </a:p>
                  </a:txBody>
                  <a:tcPr marL="9525" marR="257175" marT="9525" marB="0" anchor="b"/>
                </a:tc>
                <a:tc>
                  <a:txBody>
                    <a:bodyPr/>
                    <a:lstStyle/>
                    <a:p>
                      <a:pPr algn="r" fontAlgn="b"/>
                      <a:r>
                        <a:rPr lang="en-US" sz="1400" b="1" u="none" strike="noStrike" dirty="0">
                          <a:effectLst/>
                        </a:rPr>
                        <a:t>30,305</a:t>
                      </a:r>
                      <a:endParaRPr lang="en-US" sz="1400" b="1" i="0" u="none" strike="noStrike" dirty="0">
                        <a:solidFill>
                          <a:srgbClr val="000000"/>
                        </a:solidFill>
                        <a:effectLst/>
                        <a:latin typeface="Calibri"/>
                      </a:endParaRPr>
                    </a:p>
                  </a:txBody>
                  <a:tcPr marL="9525" marR="257175" marT="9525" marB="0" anchor="b"/>
                </a:tc>
                <a:tc>
                  <a:txBody>
                    <a:bodyPr/>
                    <a:lstStyle/>
                    <a:p>
                      <a:pPr algn="r" fontAlgn="b"/>
                      <a:r>
                        <a:rPr lang="en-US" sz="1400" b="1" u="none" strike="noStrike" dirty="0">
                          <a:effectLst/>
                        </a:rPr>
                        <a:t>-878</a:t>
                      </a:r>
                      <a:endParaRPr lang="en-US" sz="1400" b="1" i="0" u="none" strike="noStrike" dirty="0">
                        <a:solidFill>
                          <a:srgbClr val="000000"/>
                        </a:solidFill>
                        <a:effectLst/>
                        <a:latin typeface="Calibri"/>
                      </a:endParaRPr>
                    </a:p>
                  </a:txBody>
                  <a:tcPr marL="9525" marR="342900" marT="9525" marB="0" anchor="b"/>
                </a:tc>
                <a:tc>
                  <a:txBody>
                    <a:bodyPr/>
                    <a:lstStyle/>
                    <a:p>
                      <a:pPr algn="r" fontAlgn="b"/>
                      <a:r>
                        <a:rPr lang="en-US" sz="1400" b="1" u="none" strike="noStrike" dirty="0">
                          <a:effectLst/>
                        </a:rPr>
                        <a:t>-2.82%</a:t>
                      </a:r>
                      <a:endParaRPr lang="en-US" sz="1400" b="1" i="0" u="none" strike="noStrike" dirty="0">
                        <a:solidFill>
                          <a:srgbClr val="000000"/>
                        </a:solidFill>
                        <a:effectLst/>
                        <a:latin typeface="Calibri"/>
                      </a:endParaRPr>
                    </a:p>
                  </a:txBody>
                  <a:tcPr marL="9525" marR="428625" marT="9525" marB="0" anchor="b"/>
                </a:tc>
              </a:tr>
              <a:tr h="211739">
                <a:tc>
                  <a:txBody>
                    <a:bodyPr/>
                    <a:lstStyle/>
                    <a:p>
                      <a:pPr algn="l" fontAlgn="b"/>
                      <a:r>
                        <a:rPr lang="en-US" sz="1400" u="none" strike="noStrike">
                          <a:effectLst/>
                        </a:rPr>
                        <a:t>Macon County</a:t>
                      </a:r>
                      <a:endParaRPr lang="en-US" sz="1400" b="1" i="0" u="none" strike="noStrike">
                        <a:solidFill>
                          <a:srgbClr val="000000"/>
                        </a:solidFill>
                        <a:effectLst/>
                        <a:latin typeface="Calibri"/>
                      </a:endParaRPr>
                    </a:p>
                  </a:txBody>
                  <a:tcPr marL="9525" marR="9525" marT="9525" marB="0" anchor="b"/>
                </a:tc>
                <a:tc>
                  <a:txBody>
                    <a:bodyPr/>
                    <a:lstStyle/>
                    <a:p>
                      <a:pPr algn="r" fontAlgn="b"/>
                      <a:r>
                        <a:rPr lang="en-US" sz="1400" u="none" strike="noStrike">
                          <a:effectLst/>
                        </a:rPr>
                        <a:t>117,206</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114,706</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dirty="0">
                          <a:effectLst/>
                        </a:rPr>
                        <a:t>110,768</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dirty="0">
                          <a:effectLst/>
                        </a:rPr>
                        <a:t>-3,938</a:t>
                      </a:r>
                      <a:endParaRPr lang="en-US" sz="1400" b="0" i="0" u="none" strike="noStrike" dirty="0">
                        <a:solidFill>
                          <a:srgbClr val="000000"/>
                        </a:solidFill>
                        <a:effectLst/>
                        <a:latin typeface="Calibri"/>
                      </a:endParaRPr>
                    </a:p>
                  </a:txBody>
                  <a:tcPr marL="9525" marR="342900" marT="9525" marB="0" anchor="b"/>
                </a:tc>
                <a:tc>
                  <a:txBody>
                    <a:bodyPr/>
                    <a:lstStyle/>
                    <a:p>
                      <a:pPr algn="r" fontAlgn="b"/>
                      <a:r>
                        <a:rPr lang="en-US" sz="1400" u="none" strike="noStrike" dirty="0">
                          <a:effectLst/>
                        </a:rPr>
                        <a:t>-3.43%</a:t>
                      </a:r>
                      <a:endParaRPr lang="en-US" sz="1400" b="0" i="0" u="none" strike="noStrike" dirty="0">
                        <a:solidFill>
                          <a:srgbClr val="000000"/>
                        </a:solidFill>
                        <a:effectLst/>
                        <a:latin typeface="Calibri"/>
                      </a:endParaRPr>
                    </a:p>
                  </a:txBody>
                  <a:tcPr marL="9525" marR="428625" marT="9525" marB="0" anchor="b"/>
                </a:tc>
              </a:tr>
              <a:tr h="211739">
                <a:tc>
                  <a:txBody>
                    <a:bodyPr/>
                    <a:lstStyle/>
                    <a:p>
                      <a:pPr algn="l" fontAlgn="b"/>
                      <a:r>
                        <a:rPr lang="en-US" sz="1400" u="none" strike="noStrike">
                          <a:effectLst/>
                        </a:rPr>
                        <a:t>Mason County</a:t>
                      </a:r>
                      <a:endParaRPr lang="en-US" sz="1400" b="1" i="0" u="none" strike="noStrike">
                        <a:solidFill>
                          <a:srgbClr val="000000"/>
                        </a:solidFill>
                        <a:effectLst/>
                        <a:latin typeface="Calibri"/>
                      </a:endParaRPr>
                    </a:p>
                  </a:txBody>
                  <a:tcPr marL="9525" marR="9525" marT="9525" marB="0" anchor="b"/>
                </a:tc>
                <a:tc>
                  <a:txBody>
                    <a:bodyPr/>
                    <a:lstStyle/>
                    <a:p>
                      <a:pPr algn="r" fontAlgn="b"/>
                      <a:r>
                        <a:rPr lang="en-US" sz="1400" u="none" strike="noStrike">
                          <a:effectLst/>
                        </a:rPr>
                        <a:t>16,269</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dirty="0">
                          <a:effectLst/>
                        </a:rPr>
                        <a:t>16,038</a:t>
                      </a:r>
                      <a:endParaRPr lang="en-US" sz="1400" b="0" i="0" u="none" strike="noStrike" dirty="0">
                        <a:solidFill>
                          <a:srgbClr val="000000"/>
                        </a:solidFill>
                        <a:effectLst/>
                        <a:latin typeface="Calibri"/>
                      </a:endParaRPr>
                    </a:p>
                  </a:txBody>
                  <a:tcPr marL="9525" marR="257175" marT="9525" marB="0" anchor="b"/>
                </a:tc>
                <a:tc>
                  <a:txBody>
                    <a:bodyPr/>
                    <a:lstStyle/>
                    <a:p>
                      <a:pPr algn="r" fontAlgn="b"/>
                      <a:r>
                        <a:rPr lang="en-US" sz="1400" u="none" strike="noStrike">
                          <a:effectLst/>
                        </a:rPr>
                        <a:t>14,666</a:t>
                      </a:r>
                      <a:endParaRPr lang="en-US" sz="1400" b="0" i="0" u="none" strike="noStrike">
                        <a:solidFill>
                          <a:srgbClr val="000000"/>
                        </a:solidFill>
                        <a:effectLst/>
                        <a:latin typeface="Calibri"/>
                      </a:endParaRPr>
                    </a:p>
                  </a:txBody>
                  <a:tcPr marL="9525" marR="257175" marT="9525" marB="0" anchor="b"/>
                </a:tc>
                <a:tc>
                  <a:txBody>
                    <a:bodyPr/>
                    <a:lstStyle/>
                    <a:p>
                      <a:pPr algn="r" fontAlgn="b"/>
                      <a:r>
                        <a:rPr lang="en-US" sz="1400" u="none" strike="noStrike" dirty="0">
                          <a:effectLst/>
                        </a:rPr>
                        <a:t>-1,372</a:t>
                      </a:r>
                      <a:endParaRPr lang="en-US" sz="1400" b="0" i="0" u="none" strike="noStrike" dirty="0">
                        <a:solidFill>
                          <a:srgbClr val="000000"/>
                        </a:solidFill>
                        <a:effectLst/>
                        <a:latin typeface="Calibri"/>
                      </a:endParaRPr>
                    </a:p>
                  </a:txBody>
                  <a:tcPr marL="9525" marR="342900" marT="9525" marB="0" anchor="b"/>
                </a:tc>
                <a:tc>
                  <a:txBody>
                    <a:bodyPr/>
                    <a:lstStyle/>
                    <a:p>
                      <a:pPr algn="r" fontAlgn="b"/>
                      <a:r>
                        <a:rPr lang="en-US" sz="1400" u="none" strike="noStrike">
                          <a:effectLst/>
                        </a:rPr>
                        <a:t>-8.55%</a:t>
                      </a:r>
                      <a:endParaRPr lang="en-US" sz="1400" b="0" i="0" u="none" strike="noStrike">
                        <a:solidFill>
                          <a:srgbClr val="000000"/>
                        </a:solidFill>
                        <a:effectLst/>
                        <a:latin typeface="Calibri"/>
                      </a:endParaRPr>
                    </a:p>
                  </a:txBody>
                  <a:tcPr marL="9525" marR="428625" marT="9525" marB="0" anchor="b"/>
                </a:tc>
              </a:tr>
              <a:tr h="211739">
                <a:tc>
                  <a:txBody>
                    <a:bodyPr/>
                    <a:lstStyle/>
                    <a:p>
                      <a:pPr algn="l" fontAlgn="b"/>
                      <a:endParaRPr lang="en-US" sz="1400" b="1" i="0" u="none" strike="noStrike">
                        <a:solidFill>
                          <a:srgbClr val="000000"/>
                        </a:solidFill>
                        <a:effectLst/>
                        <a:latin typeface="Calibri"/>
                      </a:endParaRPr>
                    </a:p>
                  </a:txBody>
                  <a:tcPr marL="9525" marR="9525" marT="9525" marB="0" anchor="b"/>
                </a:tc>
                <a:tc>
                  <a:txBody>
                    <a:bodyPr/>
                    <a:lstStyle/>
                    <a:p>
                      <a:pPr algn="r" fontAlgn="b"/>
                      <a:endParaRPr lang="en-US" sz="1400" b="0" i="0" u="none" strike="noStrike">
                        <a:solidFill>
                          <a:srgbClr val="000000"/>
                        </a:solidFill>
                        <a:effectLst/>
                        <a:latin typeface="Calibri"/>
                      </a:endParaRPr>
                    </a:p>
                  </a:txBody>
                  <a:tcPr marL="9525" marR="257175" marT="9525" marB="0" anchor="b"/>
                </a:tc>
                <a:tc>
                  <a:txBody>
                    <a:bodyPr/>
                    <a:lstStyle/>
                    <a:p>
                      <a:pPr algn="r" fontAlgn="b"/>
                      <a:endParaRPr lang="en-US" sz="1400" b="0" i="0" u="none" strike="noStrike">
                        <a:solidFill>
                          <a:srgbClr val="000000"/>
                        </a:solidFill>
                        <a:effectLst/>
                        <a:latin typeface="Calibri"/>
                      </a:endParaRPr>
                    </a:p>
                  </a:txBody>
                  <a:tcPr marL="9525" marR="257175" marT="9525" marB="0" anchor="b"/>
                </a:tc>
                <a:tc>
                  <a:txBody>
                    <a:bodyPr/>
                    <a:lstStyle/>
                    <a:p>
                      <a:pPr algn="r" fontAlgn="b"/>
                      <a:endParaRPr lang="en-US" sz="1400" b="0" i="0" u="none" strike="noStrike" dirty="0">
                        <a:solidFill>
                          <a:srgbClr val="000000"/>
                        </a:solidFill>
                        <a:effectLst/>
                        <a:latin typeface="Calibri"/>
                      </a:endParaRPr>
                    </a:p>
                  </a:txBody>
                  <a:tcPr marL="9525" marR="257175" marT="9525" marB="0" anchor="b"/>
                </a:tc>
                <a:tc>
                  <a:txBody>
                    <a:bodyPr/>
                    <a:lstStyle/>
                    <a:p>
                      <a:pPr algn="l" fontAlgn="b"/>
                      <a:endParaRPr lang="en-US" sz="1400" b="0" i="0" u="none" strike="noStrike" dirty="0">
                        <a:solidFill>
                          <a:srgbClr val="000000"/>
                        </a:solidFill>
                        <a:effectLst/>
                        <a:latin typeface="Calibri"/>
                      </a:endParaRPr>
                    </a:p>
                  </a:txBody>
                  <a:tcPr marL="9525" marR="952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r>
              <a:tr h="211739">
                <a:tc>
                  <a:txBody>
                    <a:bodyPr/>
                    <a:lstStyle/>
                    <a:p>
                      <a:pPr algn="l" fontAlgn="b"/>
                      <a:r>
                        <a:rPr lang="en-US" sz="1400" u="none" strike="noStrike">
                          <a:effectLst/>
                        </a:rPr>
                        <a:t>11-county area</a:t>
                      </a:r>
                      <a:endParaRPr lang="en-US" sz="1400" b="1" i="0" u="none" strike="noStrike">
                        <a:solidFill>
                          <a:srgbClr val="000000"/>
                        </a:solidFill>
                        <a:effectLst/>
                        <a:latin typeface="Calibri"/>
                      </a:endParaRPr>
                    </a:p>
                  </a:txBody>
                  <a:tcPr marL="9525" marR="9525" marT="9525" marB="0" anchor="b"/>
                </a:tc>
                <a:tc>
                  <a:txBody>
                    <a:bodyPr/>
                    <a:lstStyle/>
                    <a:p>
                      <a:pPr algn="r" fontAlgn="b"/>
                      <a:r>
                        <a:rPr lang="en-US" sz="1400" u="none" strike="noStrike">
                          <a:effectLst/>
                        </a:rPr>
                        <a:t>994,611</a:t>
                      </a:r>
                      <a:endParaRPr lang="en-US" sz="1400" b="1"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1,038,547</a:t>
                      </a:r>
                      <a:endParaRPr lang="en-US" sz="1400" b="1"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1,091,740</a:t>
                      </a:r>
                      <a:endParaRPr lang="en-US" sz="1400" b="1" i="0" u="none" strike="noStrike">
                        <a:solidFill>
                          <a:srgbClr val="000000"/>
                        </a:solidFill>
                        <a:effectLst/>
                        <a:latin typeface="Calibri"/>
                      </a:endParaRPr>
                    </a:p>
                  </a:txBody>
                  <a:tcPr marL="9525" marR="257175" marT="9525" marB="0" anchor="b"/>
                </a:tc>
                <a:tc>
                  <a:txBody>
                    <a:bodyPr/>
                    <a:lstStyle/>
                    <a:p>
                      <a:pPr algn="r" fontAlgn="b"/>
                      <a:r>
                        <a:rPr lang="en-US" sz="1400" u="none" strike="noStrike" dirty="0">
                          <a:effectLst/>
                        </a:rPr>
                        <a:t>53,193</a:t>
                      </a:r>
                      <a:endParaRPr lang="en-US" sz="1400" b="1" i="0" u="none" strike="noStrike" dirty="0">
                        <a:solidFill>
                          <a:srgbClr val="000000"/>
                        </a:solidFill>
                        <a:effectLst/>
                        <a:latin typeface="Calibri"/>
                      </a:endParaRPr>
                    </a:p>
                  </a:txBody>
                  <a:tcPr marL="9525" marR="342900" marT="9525" marB="0" anchor="b"/>
                </a:tc>
                <a:tc>
                  <a:txBody>
                    <a:bodyPr/>
                    <a:lstStyle/>
                    <a:p>
                      <a:pPr algn="r" fontAlgn="b"/>
                      <a:r>
                        <a:rPr lang="en-US" sz="1400" u="none" strike="noStrike" dirty="0">
                          <a:effectLst/>
                        </a:rPr>
                        <a:t>5.12%</a:t>
                      </a:r>
                      <a:endParaRPr lang="en-US" sz="1400" b="1" i="0" u="none" strike="noStrike" dirty="0">
                        <a:solidFill>
                          <a:srgbClr val="000000"/>
                        </a:solidFill>
                        <a:effectLst/>
                        <a:latin typeface="Calibri"/>
                      </a:endParaRPr>
                    </a:p>
                  </a:txBody>
                  <a:tcPr marL="9525" marR="428625" marT="9525" marB="0" anchor="b"/>
                </a:tc>
              </a:tr>
              <a:tr h="211739">
                <a:tc>
                  <a:txBody>
                    <a:bodyPr/>
                    <a:lstStyle/>
                    <a:p>
                      <a:pPr algn="l" fontAlgn="b"/>
                      <a:endParaRPr lang="en-US" sz="1400" b="1" i="0" u="none" strike="noStrike">
                        <a:solidFill>
                          <a:srgbClr val="000000"/>
                        </a:solidFill>
                        <a:effectLst/>
                        <a:latin typeface="Calibri"/>
                      </a:endParaRPr>
                    </a:p>
                  </a:txBody>
                  <a:tcPr marL="9525" marR="9525" marT="9525" marB="0" anchor="b"/>
                </a:tc>
                <a:tc>
                  <a:txBody>
                    <a:bodyPr/>
                    <a:lstStyle/>
                    <a:p>
                      <a:pPr algn="r" fontAlgn="b"/>
                      <a:endParaRPr lang="en-US" sz="1400" b="1" i="0" u="none" strike="noStrike">
                        <a:solidFill>
                          <a:srgbClr val="000000"/>
                        </a:solidFill>
                        <a:effectLst/>
                        <a:latin typeface="Calibri"/>
                      </a:endParaRPr>
                    </a:p>
                  </a:txBody>
                  <a:tcPr marL="9525" marR="257175" marT="9525" marB="0" anchor="b"/>
                </a:tc>
                <a:tc>
                  <a:txBody>
                    <a:bodyPr/>
                    <a:lstStyle/>
                    <a:p>
                      <a:pPr algn="r" fontAlgn="b"/>
                      <a:endParaRPr lang="en-US" sz="1400" b="1" i="0" u="none" strike="noStrike">
                        <a:solidFill>
                          <a:srgbClr val="000000"/>
                        </a:solidFill>
                        <a:effectLst/>
                        <a:latin typeface="Calibri"/>
                      </a:endParaRPr>
                    </a:p>
                  </a:txBody>
                  <a:tcPr marL="9525" marR="257175" marT="9525" marB="0" anchor="b"/>
                </a:tc>
                <a:tc>
                  <a:txBody>
                    <a:bodyPr/>
                    <a:lstStyle/>
                    <a:p>
                      <a:pPr algn="r" fontAlgn="b"/>
                      <a:endParaRPr lang="en-US" sz="1400" b="1" i="0" u="none" strike="noStrike">
                        <a:solidFill>
                          <a:srgbClr val="000000"/>
                        </a:solidFill>
                        <a:effectLst/>
                        <a:latin typeface="Calibri"/>
                      </a:endParaRPr>
                    </a:p>
                  </a:txBody>
                  <a:tcPr marL="9525" marR="257175" marT="9525" marB="0" anchor="b"/>
                </a:tc>
                <a:tc>
                  <a:txBody>
                    <a:bodyPr/>
                    <a:lstStyle/>
                    <a:p>
                      <a:pPr algn="r" fontAlgn="b"/>
                      <a:endParaRPr lang="en-US" sz="1400" b="1" i="0" u="none" strike="noStrike">
                        <a:solidFill>
                          <a:srgbClr val="000000"/>
                        </a:solidFill>
                        <a:effectLst/>
                        <a:latin typeface="Calibri"/>
                      </a:endParaRPr>
                    </a:p>
                  </a:txBody>
                  <a:tcPr marL="9525" marR="342900" marT="9525" marB="0" anchor="b"/>
                </a:tc>
                <a:tc>
                  <a:txBody>
                    <a:bodyPr/>
                    <a:lstStyle/>
                    <a:p>
                      <a:pPr algn="r" fontAlgn="b"/>
                      <a:endParaRPr lang="en-US" sz="1400" b="1" i="0" u="none" strike="noStrike" dirty="0">
                        <a:solidFill>
                          <a:srgbClr val="000000"/>
                        </a:solidFill>
                        <a:effectLst/>
                        <a:latin typeface="Calibri"/>
                      </a:endParaRPr>
                    </a:p>
                  </a:txBody>
                  <a:tcPr marL="9525" marR="428625" marT="9525" marB="0" anchor="b"/>
                </a:tc>
              </a:tr>
              <a:tr h="211739">
                <a:tc>
                  <a:txBody>
                    <a:bodyPr/>
                    <a:lstStyle/>
                    <a:p>
                      <a:pPr algn="l" fontAlgn="b"/>
                      <a:r>
                        <a:rPr lang="en-US" sz="1400" u="none" strike="noStrike">
                          <a:effectLst/>
                        </a:rPr>
                        <a:t>State of Illinois</a:t>
                      </a:r>
                      <a:endParaRPr lang="en-US" sz="1400" b="1" i="0" u="none" strike="noStrike">
                        <a:solidFill>
                          <a:srgbClr val="000000"/>
                        </a:solidFill>
                        <a:effectLst/>
                        <a:latin typeface="Calibri"/>
                      </a:endParaRPr>
                    </a:p>
                  </a:txBody>
                  <a:tcPr marL="9525" marR="9525" marT="9525" marB="0" anchor="b"/>
                </a:tc>
                <a:tc>
                  <a:txBody>
                    <a:bodyPr/>
                    <a:lstStyle/>
                    <a:p>
                      <a:pPr algn="r" fontAlgn="b"/>
                      <a:r>
                        <a:rPr lang="en-US" sz="1400" u="none" strike="noStrike">
                          <a:effectLst/>
                        </a:rPr>
                        <a:t>11,440,602</a:t>
                      </a:r>
                      <a:endParaRPr lang="en-US" sz="1400" b="1"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12,419,293</a:t>
                      </a:r>
                      <a:endParaRPr lang="en-US" sz="1400" b="1" i="0" u="none" strike="noStrike">
                        <a:solidFill>
                          <a:srgbClr val="000000"/>
                        </a:solidFill>
                        <a:effectLst/>
                        <a:latin typeface="Calibri"/>
                      </a:endParaRPr>
                    </a:p>
                  </a:txBody>
                  <a:tcPr marL="9525" marR="257175" marT="9525" marB="0" anchor="b"/>
                </a:tc>
                <a:tc>
                  <a:txBody>
                    <a:bodyPr/>
                    <a:lstStyle/>
                    <a:p>
                      <a:pPr algn="r" fontAlgn="b"/>
                      <a:r>
                        <a:rPr lang="en-US" sz="1400" u="none" strike="noStrike">
                          <a:effectLst/>
                        </a:rPr>
                        <a:t>12,830,632</a:t>
                      </a:r>
                      <a:endParaRPr lang="en-US" sz="1400" b="1" i="0" u="none" strike="noStrike">
                        <a:solidFill>
                          <a:srgbClr val="000000"/>
                        </a:solidFill>
                        <a:effectLst/>
                        <a:latin typeface="Calibri"/>
                      </a:endParaRPr>
                    </a:p>
                  </a:txBody>
                  <a:tcPr marL="9525" marR="257175" marT="9525" marB="0" anchor="b"/>
                </a:tc>
                <a:tc>
                  <a:txBody>
                    <a:bodyPr/>
                    <a:lstStyle/>
                    <a:p>
                      <a:pPr algn="r" fontAlgn="b"/>
                      <a:r>
                        <a:rPr lang="en-US" sz="1400" u="none" strike="noStrike" dirty="0">
                          <a:effectLst/>
                        </a:rPr>
                        <a:t>411,339</a:t>
                      </a:r>
                      <a:endParaRPr lang="en-US" sz="1400" b="1" i="0" u="none" strike="noStrike" dirty="0">
                        <a:solidFill>
                          <a:srgbClr val="000000"/>
                        </a:solidFill>
                        <a:effectLst/>
                        <a:latin typeface="Calibri"/>
                      </a:endParaRPr>
                    </a:p>
                  </a:txBody>
                  <a:tcPr marL="9525" marR="342900" marT="9525" marB="0" anchor="b"/>
                </a:tc>
                <a:tc>
                  <a:txBody>
                    <a:bodyPr/>
                    <a:lstStyle/>
                    <a:p>
                      <a:pPr algn="r" fontAlgn="b"/>
                      <a:r>
                        <a:rPr lang="en-US" sz="1400" u="none" strike="noStrike" dirty="0">
                          <a:effectLst/>
                        </a:rPr>
                        <a:t>3.31%</a:t>
                      </a:r>
                      <a:endParaRPr lang="en-US" sz="1400" b="1" i="0" u="none" strike="noStrike" dirty="0">
                        <a:solidFill>
                          <a:srgbClr val="000000"/>
                        </a:solidFill>
                        <a:effectLst/>
                        <a:latin typeface="Calibri"/>
                      </a:endParaRPr>
                    </a:p>
                  </a:txBody>
                  <a:tcPr marL="9525" marR="428625" marT="9525" marB="0" anchor="b"/>
                </a:tc>
              </a:tr>
            </a:tbl>
          </a:graphicData>
        </a:graphic>
      </p:graphicFrame>
    </p:spTree>
    <p:extLst>
      <p:ext uri="{BB962C8B-B14F-4D97-AF65-F5344CB8AC3E}">
        <p14:creationId xmlns:p14="http://schemas.microsoft.com/office/powerpoint/2010/main" val="11942718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Percentage of Population Aged 65+</a:t>
            </a:r>
            <a:br>
              <a:rPr lang="en-US" sz="4000" dirty="0"/>
            </a:br>
            <a:r>
              <a:rPr lang="en-US" sz="1600" dirty="0"/>
              <a:t>Source: 2010 Census</a:t>
            </a:r>
          </a:p>
        </p:txBody>
      </p:sp>
      <p:graphicFrame>
        <p:nvGraphicFramePr>
          <p:cNvPr id="4" name="Content Placeholder 3"/>
          <p:cNvGraphicFramePr>
            <a:graphicFrameLocks noGrp="1"/>
          </p:cNvGraphicFramePr>
          <p:nvPr>
            <p:ph idx="1"/>
            <p:extLst/>
          </p:nvPr>
        </p:nvGraphicFramePr>
        <p:xfrm>
          <a:off x="1981200" y="1600201"/>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182699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1706562"/>
          </a:xfrm>
        </p:spPr>
        <p:txBody>
          <a:bodyPr>
            <a:normAutofit/>
          </a:bodyPr>
          <a:lstStyle/>
          <a:p>
            <a:r>
              <a:rPr lang="en-US" sz="3600" dirty="0"/>
              <a:t>Percentage of Population Age 25+ with a Bachelor’s Degree or higher </a:t>
            </a:r>
            <a:r>
              <a:rPr lang="en-US" sz="1600" dirty="0"/>
              <a:t/>
            </a:r>
            <a:br>
              <a:rPr lang="en-US" sz="1600" dirty="0"/>
            </a:br>
            <a:r>
              <a:rPr lang="en-US" sz="1600" dirty="0"/>
              <a:t>(Source: 2010 Census)</a:t>
            </a:r>
            <a:endParaRPr lang="en-US" sz="3600" dirty="0"/>
          </a:p>
        </p:txBody>
      </p:sp>
      <p:graphicFrame>
        <p:nvGraphicFramePr>
          <p:cNvPr id="4" name="Content Placeholder 3"/>
          <p:cNvGraphicFramePr>
            <a:graphicFrameLocks noGrp="1"/>
          </p:cNvGraphicFramePr>
          <p:nvPr>
            <p:ph idx="1"/>
            <p:extLst/>
          </p:nvPr>
        </p:nvGraphicFramePr>
        <p:xfrm>
          <a:off x="2209800" y="1981201"/>
          <a:ext cx="7848600" cy="4144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43448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Percentage of Population Below the Poverty Level</a:t>
            </a:r>
            <a:r>
              <a:rPr lang="en-US" sz="1600" dirty="0"/>
              <a:t/>
            </a:r>
            <a:br>
              <a:rPr lang="en-US" sz="1600" dirty="0"/>
            </a:br>
            <a:r>
              <a:rPr lang="en-US" sz="1600" dirty="0"/>
              <a:t>(Source: 2010 Census)</a:t>
            </a:r>
            <a:endParaRPr lang="en-US" sz="3600" dirty="0"/>
          </a:p>
        </p:txBody>
      </p:sp>
      <p:graphicFrame>
        <p:nvGraphicFramePr>
          <p:cNvPr id="4" name="Content Placeholder 3"/>
          <p:cNvGraphicFramePr>
            <a:graphicFrameLocks noGrp="1"/>
          </p:cNvGraphicFramePr>
          <p:nvPr>
            <p:ph idx="1"/>
            <p:extLst/>
          </p:nvPr>
        </p:nvGraphicFramePr>
        <p:xfrm>
          <a:off x="1981200" y="1752601"/>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19037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Average Number of Persons per Household</a:t>
            </a:r>
            <a:br>
              <a:rPr lang="en-US" sz="4000" dirty="0"/>
            </a:br>
            <a:r>
              <a:rPr lang="en-US" sz="1600" dirty="0"/>
              <a:t>(Source: 2010 Census)</a:t>
            </a:r>
            <a:endParaRPr lang="en-US" dirty="0"/>
          </a:p>
        </p:txBody>
      </p:sp>
      <p:graphicFrame>
        <p:nvGraphicFramePr>
          <p:cNvPr id="4" name="Content Placeholder 3"/>
          <p:cNvGraphicFramePr>
            <a:graphicFrameLocks noGrp="1"/>
          </p:cNvGraphicFramePr>
          <p:nvPr>
            <p:ph idx="1"/>
            <p:extLst/>
          </p:nvPr>
        </p:nvGraphicFramePr>
        <p:xfrm>
          <a:off x="1981200" y="1600201"/>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96431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ERSI Tapestry: Population Segmentation</a:t>
            </a:r>
          </a:p>
        </p:txBody>
      </p:sp>
      <p:sp>
        <p:nvSpPr>
          <p:cNvPr id="3" name="Content Placeholder 2"/>
          <p:cNvSpPr>
            <a:spLocks noGrp="1"/>
          </p:cNvSpPr>
          <p:nvPr>
            <p:ph idx="1"/>
          </p:nvPr>
        </p:nvSpPr>
        <p:spPr>
          <a:xfrm>
            <a:off x="1981200" y="1371600"/>
            <a:ext cx="8229600" cy="4953000"/>
          </a:xfrm>
        </p:spPr>
        <p:txBody>
          <a:bodyPr>
            <a:noAutofit/>
          </a:bodyPr>
          <a:lstStyle/>
          <a:p>
            <a:pPr marL="0" indent="0">
              <a:buNone/>
            </a:pPr>
            <a:r>
              <a:rPr lang="en-US" sz="2000" dirty="0"/>
              <a:t>The nine segments found within a 3 mi. radius of Lincoln (2014): </a:t>
            </a:r>
          </a:p>
          <a:p>
            <a:r>
              <a:rPr lang="en-US" sz="2000" dirty="0"/>
              <a:t>Heartland Communities (29%) – “Few college grads; cherish their modest homes and care for their gardens”</a:t>
            </a:r>
            <a:endParaRPr lang="en-US" sz="2000" i="1" dirty="0"/>
          </a:p>
          <a:p>
            <a:r>
              <a:rPr lang="en-US" sz="2000" dirty="0"/>
              <a:t>Midlife Constants (23%) – “Transitioning from child-rearing to retirement”</a:t>
            </a:r>
          </a:p>
          <a:p>
            <a:r>
              <a:rPr lang="en-US" sz="2000" dirty="0"/>
              <a:t>Rustbelt Traditions (19%) – “Stick close to home; not tempted by fads”</a:t>
            </a:r>
            <a:endParaRPr lang="en-US" sz="2000" i="1" dirty="0"/>
          </a:p>
          <a:p>
            <a:r>
              <a:rPr lang="en-US" sz="2000" dirty="0"/>
              <a:t>Old and Newcomers (14%) – “Transitional; either starting careers or retiring; &gt;60% are renters”</a:t>
            </a:r>
          </a:p>
          <a:p>
            <a:r>
              <a:rPr lang="en-US" sz="2000" dirty="0"/>
              <a:t>Hardscrabble Road (6%) – “1 in 3 have incomes below poverty; unemployment is twice national average; struggling to get by”</a:t>
            </a:r>
          </a:p>
          <a:p>
            <a:r>
              <a:rPr lang="en-US" sz="2000" dirty="0"/>
              <a:t>Traditional Living (6%) – “Settled neighborhoods in Midwest; cost conscious; loyal to brands”</a:t>
            </a:r>
          </a:p>
          <a:p>
            <a:r>
              <a:rPr lang="en-US" sz="2000" dirty="0"/>
              <a:t>In Style (3%) – “Professional couples; live in affluent neighborhoods”</a:t>
            </a:r>
          </a:p>
          <a:p>
            <a:r>
              <a:rPr lang="en-US" sz="2000" dirty="0"/>
              <a:t>Prairie Living (1%) – “Live on family properties in Midwest”</a:t>
            </a:r>
          </a:p>
          <a:p>
            <a:r>
              <a:rPr lang="en-US" sz="2000" dirty="0"/>
              <a:t>Salt of the Earth (1%) – “Settled, traditional, hard-working, reliant”</a:t>
            </a:r>
            <a:endParaRPr lang="en-US" sz="2000" i="1" dirty="0"/>
          </a:p>
        </p:txBody>
      </p:sp>
    </p:spTree>
    <p:extLst>
      <p:ext uri="{BB962C8B-B14F-4D97-AF65-F5344CB8AC3E}">
        <p14:creationId xmlns:p14="http://schemas.microsoft.com/office/powerpoint/2010/main" val="11941412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ERSI Tapestry: Population Life Groups</a:t>
            </a:r>
          </a:p>
        </p:txBody>
      </p:sp>
      <p:sp>
        <p:nvSpPr>
          <p:cNvPr id="3" name="Content Placeholder 2"/>
          <p:cNvSpPr>
            <a:spLocks noGrp="1"/>
          </p:cNvSpPr>
          <p:nvPr>
            <p:ph idx="1"/>
          </p:nvPr>
        </p:nvSpPr>
        <p:spPr/>
        <p:txBody>
          <a:bodyPr>
            <a:noAutofit/>
          </a:bodyPr>
          <a:lstStyle/>
          <a:p>
            <a:pPr marL="0" indent="0">
              <a:buNone/>
            </a:pPr>
            <a:r>
              <a:rPr lang="en-US" sz="2400" dirty="0"/>
              <a:t>Logan County’s nine most common segments fit in only four “Life Mode” Groups: </a:t>
            </a:r>
          </a:p>
          <a:p>
            <a:pPr marL="0" indent="0">
              <a:buNone/>
            </a:pPr>
            <a:endParaRPr lang="en-US" sz="1400" dirty="0"/>
          </a:p>
          <a:p>
            <a:pPr marL="0" indent="0">
              <a:spcAft>
                <a:spcPts val="1200"/>
              </a:spcAft>
              <a:buNone/>
            </a:pPr>
            <a:r>
              <a:rPr lang="en-US" sz="2400" i="1" dirty="0" err="1"/>
              <a:t>GenXurban</a:t>
            </a:r>
            <a:r>
              <a:rPr lang="en-US" sz="2400" i="1" dirty="0"/>
              <a:t> </a:t>
            </a:r>
            <a:r>
              <a:rPr lang="en-US" sz="2400" dirty="0"/>
              <a:t>(44%) – Midlife Constants, Rustbelt Traditions, &amp; In Style</a:t>
            </a:r>
          </a:p>
          <a:p>
            <a:pPr marL="0" indent="0">
              <a:spcAft>
                <a:spcPts val="1200"/>
              </a:spcAft>
              <a:buNone/>
            </a:pPr>
            <a:r>
              <a:rPr lang="en-US" sz="2400" i="1" dirty="0"/>
              <a:t>Cozy Country Living (31%) – </a:t>
            </a:r>
            <a:r>
              <a:rPr lang="en-US" sz="2400" dirty="0"/>
              <a:t>Heartland Communities, Prairie Living, &amp; Salt of the Earth</a:t>
            </a:r>
          </a:p>
          <a:p>
            <a:pPr marL="0" indent="0">
              <a:spcAft>
                <a:spcPts val="1200"/>
              </a:spcAft>
              <a:buNone/>
            </a:pPr>
            <a:r>
              <a:rPr lang="en-US" sz="2400" i="1" dirty="0"/>
              <a:t>Middle Ground (20%) </a:t>
            </a:r>
            <a:r>
              <a:rPr lang="en-US" sz="2400" dirty="0"/>
              <a:t>– Old and Newcomers &amp; Hardscrabble Road</a:t>
            </a:r>
          </a:p>
          <a:p>
            <a:pPr marL="0" indent="0">
              <a:spcAft>
                <a:spcPts val="1200"/>
              </a:spcAft>
              <a:buNone/>
            </a:pPr>
            <a:r>
              <a:rPr lang="en-US" sz="2400" i="1" dirty="0"/>
              <a:t>Hometown (6%) –</a:t>
            </a:r>
            <a:r>
              <a:rPr lang="en-US" sz="2400" dirty="0"/>
              <a:t> Traditional Living </a:t>
            </a:r>
          </a:p>
        </p:txBody>
      </p:sp>
    </p:spTree>
    <p:extLst>
      <p:ext uri="{BB962C8B-B14F-4D97-AF65-F5344CB8AC3E}">
        <p14:creationId xmlns:p14="http://schemas.microsoft.com/office/powerpoint/2010/main" val="39516619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Lincoln demographically?</a:t>
            </a:r>
            <a:endParaRPr lang="en-US" dirty="0"/>
          </a:p>
        </p:txBody>
      </p:sp>
      <p:sp>
        <p:nvSpPr>
          <p:cNvPr id="3" name="Content Placeholder 2"/>
          <p:cNvSpPr>
            <a:spLocks noGrp="1"/>
          </p:cNvSpPr>
          <p:nvPr>
            <p:ph idx="1"/>
          </p:nvPr>
        </p:nvSpPr>
        <p:spPr>
          <a:xfrm>
            <a:off x="1981200" y="1295400"/>
            <a:ext cx="8229600" cy="5257800"/>
          </a:xfrm>
        </p:spPr>
        <p:txBody>
          <a:bodyPr>
            <a:normAutofit/>
          </a:bodyPr>
          <a:lstStyle/>
          <a:p>
            <a:pPr marL="0" indent="0">
              <a:buNone/>
            </a:pPr>
            <a:r>
              <a:rPr lang="en-US" sz="2200" dirty="0"/>
              <a:t>We’re smaller – our population peaked 40 years ago and our households are smaller than our county, region, state, and nation.</a:t>
            </a:r>
          </a:p>
          <a:p>
            <a:pPr marL="0" indent="0">
              <a:spcBef>
                <a:spcPts val="1200"/>
              </a:spcBef>
              <a:buNone/>
            </a:pPr>
            <a:r>
              <a:rPr lang="en-US" sz="2200" dirty="0"/>
              <a:t>We’re older – our median age grew 20% in last 10 years and we have more seniors (as a percentage) than our county, region, state, and nation.</a:t>
            </a:r>
          </a:p>
          <a:p>
            <a:pPr marL="0" indent="0">
              <a:spcBef>
                <a:spcPts val="1200"/>
              </a:spcBef>
              <a:buNone/>
            </a:pPr>
            <a:r>
              <a:rPr lang="en-US" sz="2200" dirty="0"/>
              <a:t>We’re less well-resourced – our household income is growing slower than the State and our poverty is above the county and the state.</a:t>
            </a:r>
          </a:p>
          <a:p>
            <a:pPr marL="0" indent="0">
              <a:spcBef>
                <a:spcPts val="1200"/>
              </a:spcBef>
              <a:buNone/>
            </a:pPr>
            <a:r>
              <a:rPr lang="en-US" sz="2200" dirty="0"/>
              <a:t>We’re less well-educated – we have a smaller proportion of  college degrees than does our region, state, and nation.  </a:t>
            </a:r>
          </a:p>
          <a:p>
            <a:pPr marL="0" indent="0">
              <a:spcBef>
                <a:spcPts val="1200"/>
              </a:spcBef>
              <a:buNone/>
            </a:pPr>
            <a:r>
              <a:rPr lang="en-US" sz="2200" dirty="0"/>
              <a:t>And our consumer behavior tends to reflect all these facts.</a:t>
            </a:r>
          </a:p>
          <a:p>
            <a:pPr marL="0" indent="0">
              <a:buNone/>
            </a:pPr>
            <a:endParaRPr lang="en-US" sz="2200" dirty="0"/>
          </a:p>
          <a:p>
            <a:pPr marL="0" indent="0">
              <a:buNone/>
            </a:pPr>
            <a:r>
              <a:rPr lang="en-US" sz="2200" dirty="0"/>
              <a:t>Challenges abound… But so do opportunities!</a:t>
            </a:r>
          </a:p>
        </p:txBody>
      </p:sp>
    </p:spTree>
    <p:extLst>
      <p:ext uri="{BB962C8B-B14F-4D97-AF65-F5344CB8AC3E}">
        <p14:creationId xmlns:p14="http://schemas.microsoft.com/office/powerpoint/2010/main" val="14928364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Bonus: What the “kids” want</a:t>
            </a:r>
            <a:br>
              <a:rPr lang="en-US" dirty="0" smtClean="0"/>
            </a:br>
            <a:r>
              <a:rPr lang="en-US" sz="2200" dirty="0"/>
              <a:t>(2013 survey of those 30 &amp; under in Peoria County)</a:t>
            </a:r>
          </a:p>
        </p:txBody>
      </p:sp>
      <p:sp>
        <p:nvSpPr>
          <p:cNvPr id="3" name="Content Placeholder 2"/>
          <p:cNvSpPr>
            <a:spLocks noGrp="1"/>
          </p:cNvSpPr>
          <p:nvPr>
            <p:ph idx="1"/>
          </p:nvPr>
        </p:nvSpPr>
        <p:spPr/>
        <p:txBody>
          <a:bodyPr>
            <a:normAutofit fontScale="62500" lnSpcReduction="20000"/>
          </a:bodyPr>
          <a:lstStyle/>
          <a:p>
            <a:pPr marL="0" indent="0">
              <a:buNone/>
            </a:pPr>
            <a:r>
              <a:rPr lang="en-US" dirty="0"/>
              <a:t>Most desirable thing in a neighborhood? </a:t>
            </a:r>
          </a:p>
          <a:p>
            <a:pPr marL="514350" indent="-514350">
              <a:buAutoNum type="arabicPeriod"/>
            </a:pPr>
            <a:r>
              <a:rPr lang="en-US" dirty="0"/>
              <a:t>Safety (39.8%)</a:t>
            </a:r>
          </a:p>
          <a:p>
            <a:pPr marL="514350" indent="-514350">
              <a:buAutoNum type="arabicPeriod"/>
            </a:pPr>
            <a:r>
              <a:rPr lang="en-US" dirty="0"/>
              <a:t>Character (20.5%)</a:t>
            </a:r>
          </a:p>
          <a:p>
            <a:pPr marL="514350" indent="-514350">
              <a:buAutoNum type="arabicPeriod"/>
            </a:pPr>
            <a:r>
              <a:rPr lang="en-US" dirty="0"/>
              <a:t>Affordability (15.9%)</a:t>
            </a:r>
          </a:p>
          <a:p>
            <a:pPr marL="514350" indent="-514350">
              <a:buAutoNum type="arabicPeriod"/>
            </a:pPr>
            <a:r>
              <a:rPr lang="en-US" dirty="0"/>
              <a:t>Access to services (12.5%)</a:t>
            </a:r>
          </a:p>
          <a:p>
            <a:pPr marL="514350" indent="-514350">
              <a:buAutoNum type="arabicPeriod"/>
            </a:pPr>
            <a:r>
              <a:rPr lang="en-US" dirty="0"/>
              <a:t>Schools (11.4%)</a:t>
            </a:r>
          </a:p>
          <a:p>
            <a:pPr marL="0" indent="0">
              <a:buNone/>
            </a:pPr>
            <a:endParaRPr lang="en-US" dirty="0"/>
          </a:p>
          <a:p>
            <a:pPr marL="0" indent="0">
              <a:buNone/>
            </a:pPr>
            <a:r>
              <a:rPr lang="en-US" dirty="0"/>
              <a:t>Most desirable entertainment: </a:t>
            </a:r>
          </a:p>
          <a:p>
            <a:pPr marL="514350" indent="-514350">
              <a:buAutoNum type="arabicPeriod"/>
            </a:pPr>
            <a:r>
              <a:rPr lang="en-US" dirty="0"/>
              <a:t>Food (43.7%)</a:t>
            </a:r>
          </a:p>
          <a:p>
            <a:pPr marL="514350" indent="-514350">
              <a:buAutoNum type="arabicPeriod"/>
            </a:pPr>
            <a:r>
              <a:rPr lang="en-US" dirty="0"/>
              <a:t>Cultural events (26.4%)</a:t>
            </a:r>
          </a:p>
          <a:p>
            <a:pPr marL="514350" indent="-514350">
              <a:buAutoNum type="arabicPeriod"/>
            </a:pPr>
            <a:r>
              <a:rPr lang="en-US" dirty="0"/>
              <a:t>Performing arts (14.9%)</a:t>
            </a:r>
          </a:p>
          <a:p>
            <a:pPr marL="514350" indent="-514350">
              <a:buAutoNum type="arabicPeriod"/>
            </a:pPr>
            <a:r>
              <a:rPr lang="en-US" dirty="0"/>
              <a:t>Sporting events (10.3%)</a:t>
            </a:r>
          </a:p>
          <a:p>
            <a:pPr marL="514350" indent="-514350">
              <a:buAutoNum type="arabicPeriod"/>
            </a:pPr>
            <a:r>
              <a:rPr lang="en-US" dirty="0"/>
              <a:t>Night life (4.6%)</a:t>
            </a:r>
          </a:p>
        </p:txBody>
      </p:sp>
    </p:spTree>
    <p:extLst>
      <p:ext uri="{BB962C8B-B14F-4D97-AF65-F5344CB8AC3E}">
        <p14:creationId xmlns:p14="http://schemas.microsoft.com/office/powerpoint/2010/main" val="9873126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 “kids” want, continued</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Most desirable physical activity? </a:t>
            </a:r>
          </a:p>
          <a:p>
            <a:pPr marL="514350" indent="-514350">
              <a:buAutoNum type="arabicPeriod"/>
            </a:pPr>
            <a:r>
              <a:rPr lang="en-US" dirty="0"/>
              <a:t>Individual sports &amp; outdoor activities (32.6%)</a:t>
            </a:r>
          </a:p>
          <a:p>
            <a:pPr marL="514350" indent="-514350">
              <a:buAutoNum type="arabicPeriod"/>
            </a:pPr>
            <a:r>
              <a:rPr lang="en-US" dirty="0"/>
              <a:t>Gym membership (27%)</a:t>
            </a:r>
          </a:p>
          <a:p>
            <a:pPr marL="514350" indent="-514350">
              <a:buAutoNum type="arabicPeriod"/>
            </a:pPr>
            <a:r>
              <a:rPr lang="en-US" dirty="0"/>
              <a:t>Daily commute thru walking/biking (20.2%)</a:t>
            </a:r>
          </a:p>
          <a:p>
            <a:pPr marL="514350" indent="-514350">
              <a:buAutoNum type="arabicPeriod" startAt="4"/>
            </a:pPr>
            <a:r>
              <a:rPr lang="en-US" dirty="0"/>
              <a:t>Studio classes (12.4%)</a:t>
            </a:r>
          </a:p>
          <a:p>
            <a:pPr marL="514350" indent="-514350">
              <a:buAutoNum type="arabicPeriod" startAt="4"/>
            </a:pPr>
            <a:r>
              <a:rPr lang="en-US" dirty="0"/>
              <a:t>Organized group sports (7.9%)</a:t>
            </a:r>
          </a:p>
          <a:p>
            <a:pPr marL="0" indent="0">
              <a:buNone/>
            </a:pPr>
            <a:endParaRPr lang="en-US" dirty="0"/>
          </a:p>
          <a:p>
            <a:pPr marL="0" indent="0">
              <a:buNone/>
            </a:pPr>
            <a:r>
              <a:rPr lang="en-US" dirty="0"/>
              <a:t>Is the Central Illinois lifestyle conducive to physical health? No 56.8%, Yes 43.2%</a:t>
            </a:r>
          </a:p>
          <a:p>
            <a:pPr marL="0" indent="0">
              <a:buNone/>
            </a:pPr>
            <a:endParaRPr lang="en-US" dirty="0"/>
          </a:p>
          <a:p>
            <a:pPr marL="0" indent="0">
              <a:buNone/>
            </a:pPr>
            <a:r>
              <a:rPr lang="en-US" dirty="0"/>
              <a:t>Is the Central Illinois lifestyle conducive to mental health &amp; well being? Yes 67%, No 33%</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2818566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 “kids” want, continued</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Does Central Illinois support innovation and creativity? </a:t>
            </a:r>
          </a:p>
          <a:p>
            <a:pPr marL="0" indent="0">
              <a:buNone/>
            </a:pPr>
            <a:r>
              <a:rPr lang="en-US" dirty="0"/>
              <a:t>No 47.1%, Yes 46%</a:t>
            </a:r>
          </a:p>
          <a:p>
            <a:pPr marL="0" indent="0">
              <a:buNone/>
            </a:pPr>
            <a:endParaRPr lang="en-US" dirty="0"/>
          </a:p>
          <a:p>
            <a:pPr marL="0" indent="0">
              <a:buNone/>
            </a:pPr>
            <a:r>
              <a:rPr lang="en-US" dirty="0"/>
              <a:t>Does Central Illinois support small business and business development? Yes 43%, No 42%</a:t>
            </a:r>
          </a:p>
          <a:p>
            <a:pPr marL="0" indent="0">
              <a:buNone/>
            </a:pPr>
            <a:endParaRPr lang="en-US" dirty="0"/>
          </a:p>
          <a:p>
            <a:pPr marL="0" indent="0">
              <a:buNone/>
            </a:pPr>
            <a:r>
              <a:rPr lang="en-US" dirty="0"/>
              <a:t>How up-to-date is Central Illinois for the following? (percentage who responded “Not up-to-date” for each) </a:t>
            </a:r>
          </a:p>
          <a:p>
            <a:pPr marL="0" indent="0">
              <a:buNone/>
            </a:pPr>
            <a:r>
              <a:rPr lang="en-US" dirty="0"/>
              <a:t>Trends &amp; Fashion  62.7%</a:t>
            </a:r>
          </a:p>
          <a:p>
            <a:pPr marL="0" indent="0">
              <a:buNone/>
            </a:pPr>
            <a:r>
              <a:rPr lang="en-US" dirty="0"/>
              <a:t>Entertainment  59.8%</a:t>
            </a:r>
          </a:p>
          <a:p>
            <a:pPr marL="0" indent="0">
              <a:buNone/>
            </a:pPr>
            <a:r>
              <a:rPr lang="en-US" dirty="0"/>
              <a:t>Social Equality  40.6%</a:t>
            </a:r>
          </a:p>
          <a:p>
            <a:pPr marL="0" indent="0">
              <a:buNone/>
            </a:pPr>
            <a:r>
              <a:rPr lang="en-US" dirty="0"/>
              <a:t>Technology  35.3%</a:t>
            </a:r>
          </a:p>
        </p:txBody>
      </p:sp>
    </p:spTree>
    <p:extLst>
      <p:ext uri="{BB962C8B-B14F-4D97-AF65-F5344CB8AC3E}">
        <p14:creationId xmlns:p14="http://schemas.microsoft.com/office/powerpoint/2010/main" val="8106496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Bonus #2: The “State” of Illinois</a:t>
            </a:r>
            <a:endParaRPr lang="en-US" dirty="0"/>
          </a:p>
        </p:txBody>
      </p:sp>
      <p:sp>
        <p:nvSpPr>
          <p:cNvPr id="3" name="Content Placeholder 2"/>
          <p:cNvSpPr>
            <a:spLocks noGrp="1"/>
          </p:cNvSpPr>
          <p:nvPr>
            <p:ph idx="1"/>
          </p:nvPr>
        </p:nvSpPr>
        <p:spPr>
          <a:xfrm>
            <a:off x="1981200" y="1600200"/>
            <a:ext cx="8229600" cy="5029200"/>
          </a:xfrm>
        </p:spPr>
        <p:txBody>
          <a:bodyPr>
            <a:normAutofit/>
          </a:bodyPr>
          <a:lstStyle/>
          <a:p>
            <a:pPr marL="0" indent="0" algn="ctr">
              <a:buNone/>
            </a:pPr>
            <a:r>
              <a:rPr lang="en-US" sz="2400" dirty="0"/>
              <a:t>Moody’s Analytics predicted that Illinois’ 2014 job growth </a:t>
            </a:r>
          </a:p>
          <a:p>
            <a:pPr marL="0" indent="0" algn="ctr">
              <a:buNone/>
            </a:pPr>
            <a:r>
              <a:rPr lang="en-US" sz="2400" dirty="0"/>
              <a:t>would rank 50</a:t>
            </a:r>
            <a:r>
              <a:rPr lang="en-US" sz="2400" baseline="30000" dirty="0"/>
              <a:t>th</a:t>
            </a:r>
            <a:r>
              <a:rPr lang="en-US" sz="2400" dirty="0"/>
              <a:t> among the states:</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spcBef>
                <a:spcPts val="1800"/>
              </a:spcBef>
              <a:buNone/>
            </a:pPr>
            <a:r>
              <a:rPr lang="en-US" sz="2400" dirty="0"/>
              <a:t>That 0.98% increase means payroll jobs will only increase by 57,000 for the entire State this year.  </a:t>
            </a:r>
            <a:endParaRPr lang="en-US" dirty="0"/>
          </a:p>
          <a:p>
            <a:pPr marL="0" indent="0" algn="ctr">
              <a:buNone/>
            </a:pPr>
            <a:endParaRPr lang="en-US" dirty="0"/>
          </a:p>
        </p:txBody>
      </p:sp>
      <p:graphicFrame>
        <p:nvGraphicFramePr>
          <p:cNvPr id="4" name="Table 3"/>
          <p:cNvGraphicFramePr>
            <a:graphicFrameLocks noGrp="1"/>
          </p:cNvGraphicFramePr>
          <p:nvPr>
            <p:extLst/>
          </p:nvPr>
        </p:nvGraphicFramePr>
        <p:xfrm>
          <a:off x="3581400" y="2590800"/>
          <a:ext cx="4902200" cy="2423320"/>
        </p:xfrm>
        <a:graphic>
          <a:graphicData uri="http://schemas.openxmlformats.org/drawingml/2006/table">
            <a:tbl>
              <a:tblPr>
                <a:tableStyleId>{5C22544A-7EE6-4342-B048-85BDC9FD1C3A}</a:tableStyleId>
              </a:tblPr>
              <a:tblGrid>
                <a:gridCol w="1333089"/>
                <a:gridCol w="744049"/>
                <a:gridCol w="744049"/>
                <a:gridCol w="1336964"/>
                <a:gridCol w="744049"/>
              </a:tblGrid>
              <a:tr h="242332">
                <a:tc>
                  <a:txBody>
                    <a:bodyPr/>
                    <a:lstStyle/>
                    <a:p>
                      <a:pPr algn="l" fontAlgn="b"/>
                      <a:r>
                        <a:rPr lang="en-US" sz="1400" u="none" strike="noStrike" dirty="0">
                          <a:effectLst/>
                        </a:rPr>
                        <a:t>North Dakota</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a:effectLst/>
                        </a:rPr>
                        <a:t>3.57%</a:t>
                      </a:r>
                      <a:endParaRPr lang="en-US" sz="1400" b="0" i="0" u="none" strike="noStrike">
                        <a:solidFill>
                          <a:srgbClr val="000000"/>
                        </a:solidFill>
                        <a:effectLst/>
                        <a:latin typeface="Calibri"/>
                      </a:endParaRPr>
                    </a:p>
                  </a:txBody>
                  <a:tcPr marL="9525" marR="952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c>
                  <a:txBody>
                    <a:bodyPr/>
                    <a:lstStyle/>
                    <a:p>
                      <a:pPr algn="l" fontAlgn="b"/>
                      <a:r>
                        <a:rPr lang="en-US" sz="1400" u="none" strike="noStrike">
                          <a:effectLst/>
                        </a:rPr>
                        <a:t>Pennsylvania</a:t>
                      </a:r>
                      <a:endParaRPr lang="en-US" sz="1400" b="0" i="0" u="none" strike="noStrike">
                        <a:solidFill>
                          <a:srgbClr val="000000"/>
                        </a:solidFill>
                        <a:effectLst/>
                        <a:latin typeface="Calibri"/>
                      </a:endParaRPr>
                    </a:p>
                  </a:txBody>
                  <a:tcPr marL="9525" marR="9525" marT="9525" marB="0" anchor="b"/>
                </a:tc>
                <a:tc>
                  <a:txBody>
                    <a:bodyPr/>
                    <a:lstStyle/>
                    <a:p>
                      <a:pPr algn="r" fontAlgn="b"/>
                      <a:r>
                        <a:rPr lang="en-US" sz="1400" u="none" strike="noStrike">
                          <a:effectLst/>
                        </a:rPr>
                        <a:t>1.31%</a:t>
                      </a:r>
                      <a:endParaRPr lang="en-US" sz="1400" b="0" i="0" u="none" strike="noStrike">
                        <a:solidFill>
                          <a:srgbClr val="000000"/>
                        </a:solidFill>
                        <a:effectLst/>
                        <a:latin typeface="Calibri"/>
                      </a:endParaRPr>
                    </a:p>
                  </a:txBody>
                  <a:tcPr marL="9525" marR="9525" marT="9525" marB="0" anchor="b"/>
                </a:tc>
              </a:tr>
              <a:tr h="242332">
                <a:tc>
                  <a:txBody>
                    <a:bodyPr/>
                    <a:lstStyle/>
                    <a:p>
                      <a:pPr algn="l" fontAlgn="b"/>
                      <a:r>
                        <a:rPr lang="en-US" sz="1400" u="none" strike="noStrike" dirty="0">
                          <a:effectLst/>
                        </a:rPr>
                        <a:t>Arizona</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a:effectLst/>
                        </a:rPr>
                        <a:t>3.08%</a:t>
                      </a:r>
                      <a:endParaRPr lang="en-US" sz="1400" b="0" i="0" u="none" strike="noStrike">
                        <a:solidFill>
                          <a:srgbClr val="000000"/>
                        </a:solidFill>
                        <a:effectLst/>
                        <a:latin typeface="Calibri"/>
                      </a:endParaRPr>
                    </a:p>
                  </a:txBody>
                  <a:tcPr marL="9525" marR="952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c>
                  <a:txBody>
                    <a:bodyPr/>
                    <a:lstStyle/>
                    <a:p>
                      <a:pPr algn="l" fontAlgn="b"/>
                      <a:r>
                        <a:rPr lang="en-US" sz="1400" u="none" strike="noStrike" dirty="0">
                          <a:effectLst/>
                        </a:rPr>
                        <a:t>New Mexico</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a:effectLst/>
                        </a:rPr>
                        <a:t>1.25%</a:t>
                      </a:r>
                      <a:endParaRPr lang="en-US" sz="1400" b="0" i="0" u="none" strike="noStrike">
                        <a:solidFill>
                          <a:srgbClr val="000000"/>
                        </a:solidFill>
                        <a:effectLst/>
                        <a:latin typeface="Calibri"/>
                      </a:endParaRPr>
                    </a:p>
                  </a:txBody>
                  <a:tcPr marL="9525" marR="9525" marT="9525" marB="0" anchor="b"/>
                </a:tc>
              </a:tr>
              <a:tr h="242332">
                <a:tc>
                  <a:txBody>
                    <a:bodyPr/>
                    <a:lstStyle/>
                    <a:p>
                      <a:pPr algn="l" fontAlgn="b"/>
                      <a:r>
                        <a:rPr lang="en-US" sz="1400" u="none" strike="noStrike" dirty="0">
                          <a:effectLst/>
                        </a:rPr>
                        <a:t>Texas</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a:effectLst/>
                        </a:rPr>
                        <a:t>2.75%</a:t>
                      </a:r>
                      <a:endParaRPr lang="en-US" sz="1400" b="0" i="0" u="none" strike="noStrike">
                        <a:solidFill>
                          <a:srgbClr val="000000"/>
                        </a:solidFill>
                        <a:effectLst/>
                        <a:latin typeface="Calibri"/>
                      </a:endParaRPr>
                    </a:p>
                  </a:txBody>
                  <a:tcPr marL="9525" marR="952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c>
                  <a:txBody>
                    <a:bodyPr/>
                    <a:lstStyle/>
                    <a:p>
                      <a:pPr algn="l" fontAlgn="b"/>
                      <a:r>
                        <a:rPr lang="en-US" sz="1400" u="none" strike="noStrike">
                          <a:effectLst/>
                        </a:rPr>
                        <a:t>New Hampshire</a:t>
                      </a:r>
                      <a:endParaRPr lang="en-US" sz="1400" b="0" i="0" u="none" strike="noStrike">
                        <a:solidFill>
                          <a:srgbClr val="000000"/>
                        </a:solidFill>
                        <a:effectLst/>
                        <a:latin typeface="Calibri"/>
                      </a:endParaRPr>
                    </a:p>
                  </a:txBody>
                  <a:tcPr marL="9525" marR="9525" marT="9525" marB="0" anchor="b"/>
                </a:tc>
                <a:tc>
                  <a:txBody>
                    <a:bodyPr/>
                    <a:lstStyle/>
                    <a:p>
                      <a:pPr algn="r" fontAlgn="b"/>
                      <a:r>
                        <a:rPr lang="en-US" sz="1400" u="none" strike="noStrike">
                          <a:effectLst/>
                        </a:rPr>
                        <a:t>1.25%</a:t>
                      </a:r>
                      <a:endParaRPr lang="en-US" sz="1400" b="0" i="0" u="none" strike="noStrike">
                        <a:solidFill>
                          <a:srgbClr val="000000"/>
                        </a:solidFill>
                        <a:effectLst/>
                        <a:latin typeface="Calibri"/>
                      </a:endParaRPr>
                    </a:p>
                  </a:txBody>
                  <a:tcPr marL="9525" marR="9525" marT="9525" marB="0" anchor="b"/>
                </a:tc>
              </a:tr>
              <a:tr h="242332">
                <a:tc>
                  <a:txBody>
                    <a:bodyPr/>
                    <a:lstStyle/>
                    <a:p>
                      <a:pPr algn="l" fontAlgn="b"/>
                      <a:r>
                        <a:rPr lang="en-US" sz="1400" u="none" strike="noStrike" dirty="0">
                          <a:effectLst/>
                        </a:rPr>
                        <a:t>Colorado</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dirty="0">
                          <a:effectLst/>
                        </a:rPr>
                        <a:t>2.67%</a:t>
                      </a:r>
                      <a:endParaRPr lang="en-US" sz="1400" b="0" i="0" u="none" strike="noStrike" dirty="0">
                        <a:solidFill>
                          <a:srgbClr val="000000"/>
                        </a:solidFill>
                        <a:effectLst/>
                        <a:latin typeface="Calibri"/>
                      </a:endParaRPr>
                    </a:p>
                  </a:txBody>
                  <a:tcPr marL="9525" marR="952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c>
                  <a:txBody>
                    <a:bodyPr/>
                    <a:lstStyle/>
                    <a:p>
                      <a:pPr algn="l" fontAlgn="b"/>
                      <a:r>
                        <a:rPr lang="en-US" sz="1400" u="none" strike="noStrike">
                          <a:effectLst/>
                        </a:rPr>
                        <a:t>Tennessee</a:t>
                      </a:r>
                      <a:endParaRPr lang="en-US" sz="1400" b="0" i="0" u="none" strike="noStrike">
                        <a:solidFill>
                          <a:srgbClr val="000000"/>
                        </a:solidFill>
                        <a:effectLst/>
                        <a:latin typeface="Calibri"/>
                      </a:endParaRPr>
                    </a:p>
                  </a:txBody>
                  <a:tcPr marL="9525" marR="9525" marT="9525" marB="0" anchor="b"/>
                </a:tc>
                <a:tc>
                  <a:txBody>
                    <a:bodyPr/>
                    <a:lstStyle/>
                    <a:p>
                      <a:pPr algn="r" fontAlgn="b"/>
                      <a:r>
                        <a:rPr lang="en-US" sz="1400" u="none" strike="noStrike">
                          <a:effectLst/>
                        </a:rPr>
                        <a:t>1.23%</a:t>
                      </a:r>
                      <a:endParaRPr lang="en-US" sz="1400" b="0" i="0" u="none" strike="noStrike">
                        <a:solidFill>
                          <a:srgbClr val="000000"/>
                        </a:solidFill>
                        <a:effectLst/>
                        <a:latin typeface="Calibri"/>
                      </a:endParaRPr>
                    </a:p>
                  </a:txBody>
                  <a:tcPr marL="9525" marR="9525" marT="9525" marB="0" anchor="b"/>
                </a:tc>
              </a:tr>
              <a:tr h="242332">
                <a:tc>
                  <a:txBody>
                    <a:bodyPr/>
                    <a:lstStyle/>
                    <a:p>
                      <a:pPr algn="l" fontAlgn="b"/>
                      <a:r>
                        <a:rPr lang="en-US" sz="1400" u="none" strike="noStrike">
                          <a:effectLst/>
                        </a:rPr>
                        <a:t>Florida</a:t>
                      </a:r>
                      <a:endParaRPr lang="en-US" sz="1400" b="0" i="0" u="none" strike="noStrike">
                        <a:solidFill>
                          <a:srgbClr val="000000"/>
                        </a:solidFill>
                        <a:effectLst/>
                        <a:latin typeface="Calibri"/>
                      </a:endParaRPr>
                    </a:p>
                  </a:txBody>
                  <a:tcPr marL="9525" marR="9525" marT="9525" marB="0" anchor="b"/>
                </a:tc>
                <a:tc>
                  <a:txBody>
                    <a:bodyPr/>
                    <a:lstStyle/>
                    <a:p>
                      <a:pPr algn="r" fontAlgn="b"/>
                      <a:r>
                        <a:rPr lang="en-US" sz="1400" u="none" strike="noStrike" dirty="0">
                          <a:effectLst/>
                        </a:rPr>
                        <a:t>2.34%</a:t>
                      </a:r>
                      <a:endParaRPr lang="en-US" sz="1400" b="0" i="0" u="none" strike="noStrike" dirty="0">
                        <a:solidFill>
                          <a:srgbClr val="000000"/>
                        </a:solidFill>
                        <a:effectLst/>
                        <a:latin typeface="Calibri"/>
                      </a:endParaRPr>
                    </a:p>
                  </a:txBody>
                  <a:tcPr marL="9525" marR="9525" marT="9525" marB="0" anchor="b"/>
                </a:tc>
                <a:tc>
                  <a:txBody>
                    <a:bodyPr/>
                    <a:lstStyle/>
                    <a:p>
                      <a:pPr algn="l" fontAlgn="b"/>
                      <a:endParaRPr lang="en-US" sz="1400" b="0" i="0" u="none" strike="noStrike" dirty="0">
                        <a:solidFill>
                          <a:srgbClr val="000000"/>
                        </a:solidFill>
                        <a:effectLst/>
                        <a:latin typeface="Calibri"/>
                      </a:endParaRPr>
                    </a:p>
                  </a:txBody>
                  <a:tcPr marL="9525" marR="9525" marT="9525" marB="0" anchor="b"/>
                </a:tc>
                <a:tc>
                  <a:txBody>
                    <a:bodyPr/>
                    <a:lstStyle/>
                    <a:p>
                      <a:pPr algn="l" fontAlgn="b"/>
                      <a:r>
                        <a:rPr lang="en-US" sz="1400" u="none" strike="noStrike">
                          <a:effectLst/>
                        </a:rPr>
                        <a:t>Massachusetts</a:t>
                      </a:r>
                      <a:endParaRPr lang="en-US" sz="1400" b="0" i="0" u="none" strike="noStrike">
                        <a:solidFill>
                          <a:srgbClr val="000000"/>
                        </a:solidFill>
                        <a:effectLst/>
                        <a:latin typeface="Calibri"/>
                      </a:endParaRPr>
                    </a:p>
                  </a:txBody>
                  <a:tcPr marL="9525" marR="9525" marT="9525" marB="0" anchor="b"/>
                </a:tc>
                <a:tc>
                  <a:txBody>
                    <a:bodyPr/>
                    <a:lstStyle/>
                    <a:p>
                      <a:pPr algn="r" fontAlgn="b"/>
                      <a:r>
                        <a:rPr lang="en-US" sz="1400" u="none" strike="noStrike">
                          <a:effectLst/>
                        </a:rPr>
                        <a:t>1.16%</a:t>
                      </a:r>
                      <a:endParaRPr lang="en-US" sz="1400" b="0" i="0" u="none" strike="noStrike">
                        <a:solidFill>
                          <a:srgbClr val="000000"/>
                        </a:solidFill>
                        <a:effectLst/>
                        <a:latin typeface="Calibri"/>
                      </a:endParaRPr>
                    </a:p>
                  </a:txBody>
                  <a:tcPr marL="9525" marR="9525" marT="9525" marB="0" anchor="b"/>
                </a:tc>
              </a:tr>
              <a:tr h="242332">
                <a:tc>
                  <a:txBody>
                    <a:bodyPr/>
                    <a:lstStyle/>
                    <a:p>
                      <a:pPr algn="l" fontAlgn="b"/>
                      <a:r>
                        <a:rPr lang="en-US" sz="1400" u="none" strike="noStrike">
                          <a:effectLst/>
                        </a:rPr>
                        <a:t>Georgia</a:t>
                      </a:r>
                      <a:endParaRPr lang="en-US" sz="1400" b="0" i="0" u="none" strike="noStrike">
                        <a:solidFill>
                          <a:srgbClr val="000000"/>
                        </a:solidFill>
                        <a:effectLst/>
                        <a:latin typeface="Calibri"/>
                      </a:endParaRPr>
                    </a:p>
                  </a:txBody>
                  <a:tcPr marL="9525" marR="9525" marT="9525" marB="0" anchor="b"/>
                </a:tc>
                <a:tc>
                  <a:txBody>
                    <a:bodyPr/>
                    <a:lstStyle/>
                    <a:p>
                      <a:pPr algn="r" fontAlgn="b"/>
                      <a:r>
                        <a:rPr lang="en-US" sz="1400" u="none" strike="noStrike">
                          <a:effectLst/>
                        </a:rPr>
                        <a:t>2.18%</a:t>
                      </a:r>
                      <a:endParaRPr lang="en-US" sz="1400" b="0" i="0" u="none" strike="noStrike">
                        <a:solidFill>
                          <a:srgbClr val="000000"/>
                        </a:solidFill>
                        <a:effectLst/>
                        <a:latin typeface="Calibri"/>
                      </a:endParaRPr>
                    </a:p>
                  </a:txBody>
                  <a:tcPr marL="9525" marR="9525" marT="9525" marB="0" anchor="b"/>
                </a:tc>
                <a:tc>
                  <a:txBody>
                    <a:bodyPr/>
                    <a:lstStyle/>
                    <a:p>
                      <a:pPr algn="l" fontAlgn="b"/>
                      <a:endParaRPr lang="en-US" sz="1400" b="0" i="0" u="none" strike="noStrike" dirty="0">
                        <a:solidFill>
                          <a:srgbClr val="000000"/>
                        </a:solidFill>
                        <a:effectLst/>
                        <a:latin typeface="Calibri"/>
                      </a:endParaRPr>
                    </a:p>
                  </a:txBody>
                  <a:tcPr marL="9525" marR="9525" marT="9525" marB="0" anchor="b"/>
                </a:tc>
                <a:tc>
                  <a:txBody>
                    <a:bodyPr/>
                    <a:lstStyle/>
                    <a:p>
                      <a:pPr algn="l" fontAlgn="b"/>
                      <a:r>
                        <a:rPr lang="en-US" sz="1400" u="none" strike="noStrike" dirty="0">
                          <a:effectLst/>
                        </a:rPr>
                        <a:t>Alaska</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a:effectLst/>
                        </a:rPr>
                        <a:t>1.15%</a:t>
                      </a:r>
                      <a:endParaRPr lang="en-US" sz="1400" b="0" i="0" u="none" strike="noStrike">
                        <a:solidFill>
                          <a:srgbClr val="000000"/>
                        </a:solidFill>
                        <a:effectLst/>
                        <a:latin typeface="Calibri"/>
                      </a:endParaRPr>
                    </a:p>
                  </a:txBody>
                  <a:tcPr marL="9525" marR="9525" marT="9525" marB="0" anchor="b"/>
                </a:tc>
              </a:tr>
              <a:tr h="242332">
                <a:tc>
                  <a:txBody>
                    <a:bodyPr/>
                    <a:lstStyle/>
                    <a:p>
                      <a:pPr algn="l" fontAlgn="b"/>
                      <a:r>
                        <a:rPr lang="en-US" sz="1400" u="none" strike="noStrike">
                          <a:effectLst/>
                        </a:rPr>
                        <a:t>South Carolina</a:t>
                      </a:r>
                      <a:endParaRPr lang="en-US" sz="1400" b="0" i="0" u="none" strike="noStrike">
                        <a:solidFill>
                          <a:srgbClr val="000000"/>
                        </a:solidFill>
                        <a:effectLst/>
                        <a:latin typeface="Calibri"/>
                      </a:endParaRPr>
                    </a:p>
                  </a:txBody>
                  <a:tcPr marL="9525" marR="9525" marT="9525" marB="0" anchor="b"/>
                </a:tc>
                <a:tc>
                  <a:txBody>
                    <a:bodyPr/>
                    <a:lstStyle/>
                    <a:p>
                      <a:pPr algn="r" fontAlgn="b"/>
                      <a:r>
                        <a:rPr lang="en-US" sz="1400" u="none" strike="noStrike">
                          <a:effectLst/>
                        </a:rPr>
                        <a:t>2.14%</a:t>
                      </a:r>
                      <a:endParaRPr lang="en-US" sz="1400" b="0" i="0" u="none" strike="noStrike">
                        <a:solidFill>
                          <a:srgbClr val="000000"/>
                        </a:solidFill>
                        <a:effectLst/>
                        <a:latin typeface="Calibri"/>
                      </a:endParaRPr>
                    </a:p>
                  </a:txBody>
                  <a:tcPr marL="9525" marR="952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c>
                  <a:txBody>
                    <a:bodyPr/>
                    <a:lstStyle/>
                    <a:p>
                      <a:pPr algn="l" fontAlgn="b"/>
                      <a:r>
                        <a:rPr lang="en-US" sz="1400" u="none" strike="noStrike" dirty="0">
                          <a:effectLst/>
                        </a:rPr>
                        <a:t>New York</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a:effectLst/>
                        </a:rPr>
                        <a:t>1.12%</a:t>
                      </a:r>
                      <a:endParaRPr lang="en-US" sz="1400" b="0" i="0" u="none" strike="noStrike">
                        <a:solidFill>
                          <a:srgbClr val="000000"/>
                        </a:solidFill>
                        <a:effectLst/>
                        <a:latin typeface="Calibri"/>
                      </a:endParaRPr>
                    </a:p>
                  </a:txBody>
                  <a:tcPr marL="9525" marR="9525" marT="9525" marB="0" anchor="b"/>
                </a:tc>
              </a:tr>
              <a:tr h="242332">
                <a:tc>
                  <a:txBody>
                    <a:bodyPr/>
                    <a:lstStyle/>
                    <a:p>
                      <a:pPr algn="l" fontAlgn="b"/>
                      <a:r>
                        <a:rPr lang="en-US" sz="1400" u="none" strike="noStrike">
                          <a:effectLst/>
                        </a:rPr>
                        <a:t>Oregon</a:t>
                      </a:r>
                      <a:endParaRPr lang="en-US" sz="1400" b="0" i="0" u="none" strike="noStrike">
                        <a:solidFill>
                          <a:srgbClr val="000000"/>
                        </a:solidFill>
                        <a:effectLst/>
                        <a:latin typeface="Calibri"/>
                      </a:endParaRPr>
                    </a:p>
                  </a:txBody>
                  <a:tcPr marL="9525" marR="9525" marT="9525" marB="0" anchor="b"/>
                </a:tc>
                <a:tc>
                  <a:txBody>
                    <a:bodyPr/>
                    <a:lstStyle/>
                    <a:p>
                      <a:pPr algn="r" fontAlgn="b"/>
                      <a:r>
                        <a:rPr lang="en-US" sz="1400" u="none" strike="noStrike">
                          <a:effectLst/>
                        </a:rPr>
                        <a:t>2.14%</a:t>
                      </a:r>
                      <a:endParaRPr lang="en-US" sz="1400" b="0" i="0" u="none" strike="noStrike">
                        <a:solidFill>
                          <a:srgbClr val="000000"/>
                        </a:solidFill>
                        <a:effectLst/>
                        <a:latin typeface="Calibri"/>
                      </a:endParaRPr>
                    </a:p>
                  </a:txBody>
                  <a:tcPr marL="9525" marR="952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c>
                  <a:txBody>
                    <a:bodyPr/>
                    <a:lstStyle/>
                    <a:p>
                      <a:pPr algn="l" fontAlgn="b"/>
                      <a:r>
                        <a:rPr lang="en-US" sz="1400" u="none" strike="noStrike" dirty="0">
                          <a:effectLst/>
                        </a:rPr>
                        <a:t>Vermont</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a:effectLst/>
                        </a:rPr>
                        <a:t>1.11%</a:t>
                      </a:r>
                      <a:endParaRPr lang="en-US" sz="1400" b="0" i="0" u="none" strike="noStrike">
                        <a:solidFill>
                          <a:srgbClr val="000000"/>
                        </a:solidFill>
                        <a:effectLst/>
                        <a:latin typeface="Calibri"/>
                      </a:endParaRPr>
                    </a:p>
                  </a:txBody>
                  <a:tcPr marL="9525" marR="9525" marT="9525" marB="0" anchor="b"/>
                </a:tc>
              </a:tr>
              <a:tr h="242332">
                <a:tc>
                  <a:txBody>
                    <a:bodyPr/>
                    <a:lstStyle/>
                    <a:p>
                      <a:pPr algn="l" fontAlgn="b"/>
                      <a:r>
                        <a:rPr lang="en-US" sz="1400" u="none" strike="noStrike">
                          <a:effectLst/>
                        </a:rPr>
                        <a:t>Idaho</a:t>
                      </a:r>
                      <a:endParaRPr lang="en-US" sz="1400" b="0" i="0" u="none" strike="noStrike">
                        <a:solidFill>
                          <a:srgbClr val="000000"/>
                        </a:solidFill>
                        <a:effectLst/>
                        <a:latin typeface="Calibri"/>
                      </a:endParaRPr>
                    </a:p>
                  </a:txBody>
                  <a:tcPr marL="9525" marR="9525" marT="9525" marB="0" anchor="b"/>
                </a:tc>
                <a:tc>
                  <a:txBody>
                    <a:bodyPr/>
                    <a:lstStyle/>
                    <a:p>
                      <a:pPr algn="r" fontAlgn="b"/>
                      <a:r>
                        <a:rPr lang="en-US" sz="1400" u="none" strike="noStrike">
                          <a:effectLst/>
                        </a:rPr>
                        <a:t>2.05%</a:t>
                      </a:r>
                      <a:endParaRPr lang="en-US" sz="1400" b="0" i="0" u="none" strike="noStrike">
                        <a:solidFill>
                          <a:srgbClr val="000000"/>
                        </a:solidFill>
                        <a:effectLst/>
                        <a:latin typeface="Calibri"/>
                      </a:endParaRPr>
                    </a:p>
                  </a:txBody>
                  <a:tcPr marL="9525" marR="952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c>
                  <a:txBody>
                    <a:bodyPr/>
                    <a:lstStyle/>
                    <a:p>
                      <a:pPr algn="l" fontAlgn="b"/>
                      <a:r>
                        <a:rPr lang="en-US" sz="1400" u="none" strike="noStrike" dirty="0">
                          <a:effectLst/>
                        </a:rPr>
                        <a:t>Maine </a:t>
                      </a:r>
                      <a:endParaRPr lang="en-US" sz="1400" b="0" i="0" u="none" strike="noStrike" dirty="0">
                        <a:solidFill>
                          <a:srgbClr val="000000"/>
                        </a:solidFill>
                        <a:effectLst/>
                        <a:latin typeface="Calibri"/>
                      </a:endParaRPr>
                    </a:p>
                  </a:txBody>
                  <a:tcPr marL="9525" marR="9525" marT="9525" marB="0" anchor="b"/>
                </a:tc>
                <a:tc>
                  <a:txBody>
                    <a:bodyPr/>
                    <a:lstStyle/>
                    <a:p>
                      <a:pPr algn="r" fontAlgn="b"/>
                      <a:r>
                        <a:rPr lang="en-US" sz="1400" u="none" strike="noStrike">
                          <a:effectLst/>
                        </a:rPr>
                        <a:t>1.02%</a:t>
                      </a:r>
                      <a:endParaRPr lang="en-US" sz="1400" b="0" i="0" u="none" strike="noStrike">
                        <a:solidFill>
                          <a:srgbClr val="000000"/>
                        </a:solidFill>
                        <a:effectLst/>
                        <a:latin typeface="Calibri"/>
                      </a:endParaRPr>
                    </a:p>
                  </a:txBody>
                  <a:tcPr marL="9525" marR="9525" marT="9525" marB="0" anchor="b"/>
                </a:tc>
              </a:tr>
              <a:tr h="242332">
                <a:tc>
                  <a:txBody>
                    <a:bodyPr/>
                    <a:lstStyle/>
                    <a:p>
                      <a:pPr algn="l" fontAlgn="b"/>
                      <a:r>
                        <a:rPr lang="en-US" sz="1400" u="none" strike="noStrike">
                          <a:effectLst/>
                        </a:rPr>
                        <a:t>Utah</a:t>
                      </a:r>
                      <a:endParaRPr lang="en-US" sz="1400" b="0" i="0" u="none" strike="noStrike">
                        <a:solidFill>
                          <a:srgbClr val="000000"/>
                        </a:solidFill>
                        <a:effectLst/>
                        <a:latin typeface="Calibri"/>
                      </a:endParaRPr>
                    </a:p>
                  </a:txBody>
                  <a:tcPr marL="9525" marR="9525" marT="9525" marB="0" anchor="b"/>
                </a:tc>
                <a:tc>
                  <a:txBody>
                    <a:bodyPr/>
                    <a:lstStyle/>
                    <a:p>
                      <a:pPr algn="r" fontAlgn="b"/>
                      <a:r>
                        <a:rPr lang="en-US" sz="1400" u="none" strike="noStrike">
                          <a:effectLst/>
                        </a:rPr>
                        <a:t>1.98%</a:t>
                      </a:r>
                      <a:endParaRPr lang="en-US" sz="1400" b="0" i="0" u="none" strike="noStrike">
                        <a:solidFill>
                          <a:srgbClr val="000000"/>
                        </a:solidFill>
                        <a:effectLst/>
                        <a:latin typeface="Calibri"/>
                      </a:endParaRPr>
                    </a:p>
                  </a:txBody>
                  <a:tcPr marL="9525" marR="9525" marT="9525" marB="0" anchor="b"/>
                </a:tc>
                <a:tc>
                  <a:txBody>
                    <a:bodyPr/>
                    <a:lstStyle/>
                    <a:p>
                      <a:pPr algn="l" fontAlgn="b"/>
                      <a:endParaRPr lang="en-US" sz="1400" b="0" i="0" u="none" strike="noStrike">
                        <a:solidFill>
                          <a:srgbClr val="000000"/>
                        </a:solidFill>
                        <a:effectLst/>
                        <a:latin typeface="Calibri"/>
                      </a:endParaRPr>
                    </a:p>
                  </a:txBody>
                  <a:tcPr marL="9525" marR="9525" marT="9525" marB="0" anchor="b"/>
                </a:tc>
                <a:tc>
                  <a:txBody>
                    <a:bodyPr/>
                    <a:lstStyle/>
                    <a:p>
                      <a:pPr algn="l" fontAlgn="b"/>
                      <a:r>
                        <a:rPr lang="en-US" sz="1400" u="none" strike="noStrike">
                          <a:effectLst/>
                        </a:rPr>
                        <a:t>Illinois</a:t>
                      </a:r>
                      <a:endParaRPr lang="en-US" sz="1400" b="0" i="0" u="none" strike="noStrike">
                        <a:solidFill>
                          <a:srgbClr val="000000"/>
                        </a:solidFill>
                        <a:effectLst/>
                        <a:latin typeface="Calibri"/>
                      </a:endParaRPr>
                    </a:p>
                  </a:txBody>
                  <a:tcPr marL="9525" marR="9525" marT="9525" marB="0" anchor="b"/>
                </a:tc>
                <a:tc>
                  <a:txBody>
                    <a:bodyPr/>
                    <a:lstStyle/>
                    <a:p>
                      <a:pPr algn="r" fontAlgn="b"/>
                      <a:r>
                        <a:rPr lang="en-US" sz="1400" u="none" strike="noStrike" dirty="0">
                          <a:effectLst/>
                        </a:rPr>
                        <a:t>0.98%</a:t>
                      </a:r>
                      <a:endParaRPr lang="en-US" sz="14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1299247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“State” of Illinois, continued…</a:t>
            </a:r>
            <a:endParaRPr lang="en-US" dirty="0"/>
          </a:p>
        </p:txBody>
      </p:sp>
      <p:sp>
        <p:nvSpPr>
          <p:cNvPr id="3" name="Content Placeholder 2"/>
          <p:cNvSpPr>
            <a:spLocks noGrp="1"/>
          </p:cNvSpPr>
          <p:nvPr>
            <p:ph idx="1"/>
          </p:nvPr>
        </p:nvSpPr>
        <p:spPr/>
        <p:txBody>
          <a:bodyPr>
            <a:normAutofit fontScale="77500" lnSpcReduction="20000"/>
          </a:bodyPr>
          <a:lstStyle/>
          <a:p>
            <a:pPr algn="ctr">
              <a:buNone/>
            </a:pPr>
            <a:r>
              <a:rPr lang="en-US" sz="4000" dirty="0"/>
              <a:t>Moody’s Analytics to State Economic Outlook to the Commission on Government Forecasting and Accountability (COGFA) in January 2015:</a:t>
            </a:r>
          </a:p>
          <a:p>
            <a:pPr algn="ctr">
              <a:buNone/>
            </a:pPr>
            <a:endParaRPr lang="en-US" sz="3400" dirty="0"/>
          </a:p>
          <a:p>
            <a:pPr algn="ctr">
              <a:buNone/>
            </a:pPr>
            <a:r>
              <a:rPr lang="en-US" sz="3400" dirty="0"/>
              <a:t>“Longer term, </a:t>
            </a:r>
            <a:r>
              <a:rPr lang="en-US" sz="3400" i="1" dirty="0"/>
              <a:t>Illinois has a lot of what businesses need to thrive</a:t>
            </a:r>
            <a:r>
              <a:rPr lang="en-US" sz="3400" dirty="0"/>
              <a:t>: talent, access to customers and capital, transportation, but </a:t>
            </a:r>
            <a:r>
              <a:rPr lang="en-US" sz="3400" i="1" dirty="0"/>
              <a:t>painful fiscal reforms are needed before it  can fully capitalize on these strengths</a:t>
            </a:r>
            <a:r>
              <a:rPr lang="en-US" sz="3400" dirty="0"/>
              <a:t>. To be a solid performer longer term, the state must navigate its fiscal challenges without doing lasting damage to its business climate.  </a:t>
            </a:r>
            <a:r>
              <a:rPr lang="en-US" sz="3400" i="1" dirty="0"/>
              <a:t>The state’s demographics present it with another challenge</a:t>
            </a:r>
            <a:r>
              <a:rPr lang="en-US" sz="3400" dirty="0"/>
              <a:t>, as an aging population coupled with a trend toward fewer workers hampers job and income gains, which are </a:t>
            </a:r>
            <a:r>
              <a:rPr lang="en-US" sz="3400" i="1" dirty="0"/>
              <a:t>forecast to be below average over the extended forecast horizon</a:t>
            </a:r>
            <a:r>
              <a:rPr lang="en-US" sz="3400" dirty="0"/>
              <a:t>. “</a:t>
            </a:r>
          </a:p>
          <a:p>
            <a:endParaRPr lang="en-US" dirty="0"/>
          </a:p>
        </p:txBody>
      </p:sp>
    </p:spTree>
    <p:extLst>
      <p:ext uri="{BB962C8B-B14F-4D97-AF65-F5344CB8AC3E}">
        <p14:creationId xmlns:p14="http://schemas.microsoft.com/office/powerpoint/2010/main" val="39660522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“State” of Illinois, continued…</a:t>
            </a:r>
            <a:endParaRPr lang="en-US" dirty="0"/>
          </a:p>
        </p:txBody>
      </p:sp>
      <p:sp>
        <p:nvSpPr>
          <p:cNvPr id="3" name="Content Placeholder 2"/>
          <p:cNvSpPr>
            <a:spLocks noGrp="1"/>
          </p:cNvSpPr>
          <p:nvPr>
            <p:ph idx="1"/>
          </p:nvPr>
        </p:nvSpPr>
        <p:spPr/>
        <p:txBody>
          <a:bodyPr>
            <a:normAutofit/>
          </a:bodyPr>
          <a:lstStyle/>
          <a:p>
            <a:pPr algn="ctr">
              <a:buNone/>
            </a:pPr>
            <a:r>
              <a:rPr lang="en-US" dirty="0"/>
              <a:t>Moody’s Analytics State Economic Outlook, </a:t>
            </a:r>
            <a:r>
              <a:rPr lang="en-US" dirty="0" err="1"/>
              <a:t>con’t</a:t>
            </a:r>
            <a:r>
              <a:rPr lang="en-US" dirty="0"/>
              <a:t>.</a:t>
            </a:r>
          </a:p>
          <a:p>
            <a:pPr algn="ctr">
              <a:buNone/>
            </a:pPr>
            <a:endParaRPr lang="en-US" dirty="0"/>
          </a:p>
          <a:p>
            <a:pPr algn="ctr">
              <a:buNone/>
            </a:pPr>
            <a:r>
              <a:rPr lang="en-US" dirty="0"/>
              <a:t>“The Moody’s Analytics business cycle tracker, which combines employment, factory output, homebuilding and house prices into a single indicator, </a:t>
            </a:r>
            <a:r>
              <a:rPr lang="en-US" sz="3000" i="1" dirty="0"/>
              <a:t>is up less for Illinois than any other Midwest state</a:t>
            </a:r>
            <a:r>
              <a:rPr lang="en-US" dirty="0"/>
              <a:t> over the last five years. </a:t>
            </a:r>
            <a:r>
              <a:rPr lang="en-US" sz="3000" i="1" dirty="0"/>
              <a:t>Illinois is the only state in the region without a metro area in the expansion phase of the business cycle</a:t>
            </a:r>
            <a:r>
              <a:rPr lang="en-US" dirty="0"/>
              <a:t>. Illinois also has three metro areas whose recoveries are at risk of coming undone (Bloomington,  Danville, Springfield) and is home to the Midwest’s only metro area in recession (Decatur).”</a:t>
            </a:r>
          </a:p>
          <a:p>
            <a:pPr algn="ctr">
              <a:buNone/>
            </a:pPr>
            <a:endParaRPr lang="en-US" dirty="0"/>
          </a:p>
          <a:p>
            <a:endParaRPr lang="en-US" dirty="0"/>
          </a:p>
        </p:txBody>
      </p:sp>
    </p:spTree>
    <p:extLst>
      <p:ext uri="{BB962C8B-B14F-4D97-AF65-F5344CB8AC3E}">
        <p14:creationId xmlns:p14="http://schemas.microsoft.com/office/powerpoint/2010/main" val="27537009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“State” of Illinois, continued…</a:t>
            </a:r>
            <a:endParaRPr lang="en-US" dirty="0"/>
          </a:p>
        </p:txBody>
      </p:sp>
      <p:sp>
        <p:nvSpPr>
          <p:cNvPr id="3" name="Content Placeholder 2"/>
          <p:cNvSpPr>
            <a:spLocks noGrp="1"/>
          </p:cNvSpPr>
          <p:nvPr>
            <p:ph idx="1"/>
          </p:nvPr>
        </p:nvSpPr>
        <p:spPr/>
        <p:txBody>
          <a:bodyPr>
            <a:normAutofit/>
          </a:bodyPr>
          <a:lstStyle/>
          <a:p>
            <a:pPr marL="0" indent="0">
              <a:buNone/>
            </a:pPr>
            <a:r>
              <a:rPr lang="en-US" sz="2600" dirty="0"/>
              <a:t>Of the Midwestern states, only Michigan has a higher unemployment rate than Illinois.  The Midwest regional rate is 5.2%.  Illinois’ is 6.2% and Michigan’s is 6.3% </a:t>
            </a:r>
          </a:p>
          <a:p>
            <a:pPr marL="0" indent="0">
              <a:buNone/>
            </a:pPr>
            <a:endParaRPr lang="en-US" sz="2600" dirty="0"/>
          </a:p>
          <a:p>
            <a:pPr marL="0" indent="0">
              <a:buNone/>
            </a:pPr>
            <a:r>
              <a:rPr lang="en-US" sz="2600" dirty="0"/>
              <a:t>ALEC: Illinois ranked 47</a:t>
            </a:r>
            <a:r>
              <a:rPr lang="en-US" sz="2600" baseline="30000" dirty="0"/>
              <a:t>th</a:t>
            </a:r>
            <a:r>
              <a:rPr lang="en-US" sz="2600" dirty="0"/>
              <a:t> in economic performance (backwards) and ranks 48</a:t>
            </a:r>
            <a:r>
              <a:rPr lang="en-US" sz="2600" baseline="30000" dirty="0"/>
              <a:t>th</a:t>
            </a:r>
            <a:r>
              <a:rPr lang="en-US" sz="2600" dirty="0"/>
              <a:t> in economic outlook (forwards). </a:t>
            </a:r>
          </a:p>
          <a:p>
            <a:pPr marL="0" indent="0">
              <a:buNone/>
            </a:pPr>
            <a:endParaRPr lang="en-US" sz="2600" dirty="0"/>
          </a:p>
          <a:p>
            <a:pPr marL="0" indent="0">
              <a:buNone/>
            </a:pPr>
            <a:r>
              <a:rPr lang="en-US" sz="2600" dirty="0"/>
              <a:t>Brookings Tax Policy Center: Illinois has 2</a:t>
            </a:r>
            <a:r>
              <a:rPr lang="en-US" sz="2600" baseline="30000" dirty="0"/>
              <a:t>nd</a:t>
            </a:r>
            <a:r>
              <a:rPr lang="en-US" sz="2600" dirty="0"/>
              <a:t> highest property taxes in nation (after NJ) when compared to home value. </a:t>
            </a:r>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29220508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“State” of Illinois, continued…</a:t>
            </a:r>
            <a:endParaRPr lang="en-US" dirty="0"/>
          </a:p>
        </p:txBody>
      </p:sp>
      <p:sp>
        <p:nvSpPr>
          <p:cNvPr id="3" name="Content Placeholder 2"/>
          <p:cNvSpPr>
            <a:spLocks noGrp="1"/>
          </p:cNvSpPr>
          <p:nvPr>
            <p:ph idx="1"/>
          </p:nvPr>
        </p:nvSpPr>
        <p:spPr/>
        <p:txBody>
          <a:bodyPr/>
          <a:lstStyle/>
          <a:p>
            <a:pPr>
              <a:spcAft>
                <a:spcPts val="600"/>
              </a:spcAft>
              <a:buNone/>
            </a:pPr>
            <a:r>
              <a:rPr lang="en-US" dirty="0" smtClean="0"/>
              <a:t>The Brookings Institution:</a:t>
            </a:r>
          </a:p>
          <a:p>
            <a:pPr>
              <a:spcAft>
                <a:spcPts val="600"/>
              </a:spcAft>
            </a:pPr>
            <a:r>
              <a:rPr lang="en-US" dirty="0"/>
              <a:t>Illinois is “badly leaking people.” </a:t>
            </a:r>
          </a:p>
          <a:p>
            <a:pPr>
              <a:spcAft>
                <a:spcPts val="600"/>
              </a:spcAft>
            </a:pPr>
            <a:r>
              <a:rPr lang="en-US" dirty="0"/>
              <a:t>Net loss of 94,956 people last year.</a:t>
            </a:r>
          </a:p>
          <a:p>
            <a:pPr>
              <a:spcAft>
                <a:spcPts val="600"/>
              </a:spcAft>
            </a:pPr>
            <a:r>
              <a:rPr lang="en-US" dirty="0"/>
              <a:t>Allied Van Lines – IL is #1 outbound state with 1,372 net outbound moves.</a:t>
            </a:r>
          </a:p>
          <a:p>
            <a:pPr>
              <a:spcAft>
                <a:spcPts val="600"/>
              </a:spcAft>
            </a:pPr>
            <a:r>
              <a:rPr lang="en-US" dirty="0"/>
              <a:t>Three states attracting most IL residents: Texas, Florida, and California.</a:t>
            </a:r>
          </a:p>
          <a:p>
            <a:r>
              <a:rPr lang="en-US" dirty="0"/>
              <a:t>Fastest growing state? North Dakota</a:t>
            </a:r>
          </a:p>
        </p:txBody>
      </p:sp>
    </p:spTree>
    <p:extLst>
      <p:ext uri="{BB962C8B-B14F-4D97-AF65-F5344CB8AC3E}">
        <p14:creationId xmlns:p14="http://schemas.microsoft.com/office/powerpoint/2010/main" val="16785151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6"/>
            </a:gs>
            <a:gs pos="74000">
              <a:schemeClr val="accent6">
                <a:lumMod val="60000"/>
                <a:lumOff val="40000"/>
              </a:schemeClr>
            </a:gs>
            <a:gs pos="83000">
              <a:schemeClr val="accent6">
                <a:lumMod val="60000"/>
                <a:lumOff val="40000"/>
              </a:schemeClr>
            </a:gs>
            <a:gs pos="100000">
              <a:schemeClr val="accent6"/>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Satisfaction Survey</a:t>
            </a:r>
            <a:endParaRPr lang="en-US" dirty="0">
              <a:solidFill>
                <a:schemeClr val="bg1"/>
              </a:solidFill>
            </a:endParaRP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556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p:cNvSpPr txBox="1">
            <a:spLocks/>
          </p:cNvSpPr>
          <p:nvPr/>
        </p:nvSpPr>
        <p:spPr>
          <a:xfrm>
            <a:off x="844815" y="5417679"/>
            <a:ext cx="4576388" cy="350837"/>
          </a:xfrm>
          <a:prstGeom prst="rect">
            <a:avLst/>
          </a:prstGeom>
        </p:spPr>
        <p:txBody>
          <a:bodyPr vert="horz" lIns="0" tIns="45720" rIns="91440" bIns="45720" rtlCol="0">
            <a:noAutofit/>
          </a:bodyPr>
          <a:lstStyle>
            <a:lvl1pPr marL="0" indent="0" algn="l" defTabSz="457200" rtl="0" eaLnBrk="1" latinLnBrk="0" hangingPunct="1">
              <a:spcBef>
                <a:spcPct val="20000"/>
              </a:spcBef>
              <a:buFont typeface="Arial"/>
              <a:buNone/>
              <a:defRPr sz="1600" b="0" kern="1200">
                <a:solidFill>
                  <a:schemeClr val="bg1">
                    <a:lumMod val="50000"/>
                  </a:schemeClr>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0" i="0" u="none" strike="noStrike" kern="1200" cap="none" spc="0" normalizeH="0" baseline="0" noProof="0" smtClean="0">
                <a:ln>
                  <a:noFill/>
                </a:ln>
                <a:solidFill>
                  <a:sysClr val="window" lastClr="FFFFFF">
                    <a:lumMod val="50000"/>
                  </a:sysClr>
                </a:solidFill>
                <a:effectLst/>
                <a:uLnTx/>
                <a:uFillTx/>
                <a:latin typeface="Arial"/>
                <a:ea typeface="+mn-ea"/>
                <a:cs typeface="Arial"/>
              </a:rPr>
              <a:t>Date Created: Monday, February 03, 2014</a:t>
            </a:r>
            <a:endParaRPr kumimoji="0" lang="en-US" sz="1600" b="0" i="0" u="none" strike="noStrike" kern="1200" cap="none" spc="0" normalizeH="0" baseline="0" noProof="0">
              <a:ln>
                <a:noFill/>
              </a:ln>
              <a:solidFill>
                <a:sysClr val="window" lastClr="FFFFFF">
                  <a:lumMod val="50000"/>
                </a:sysClr>
              </a:solidFill>
              <a:effectLst/>
              <a:uLnTx/>
              <a:uFillTx/>
              <a:latin typeface="Arial"/>
              <a:ea typeface="+mn-ea"/>
              <a:cs typeface="Arial"/>
            </a:endParaRPr>
          </a:p>
        </p:txBody>
      </p:sp>
      <p:sp>
        <p:nvSpPr>
          <p:cNvPr id="13" name="Title 2"/>
          <p:cNvSpPr txBox="1">
            <a:spLocks/>
          </p:cNvSpPr>
          <p:nvPr/>
        </p:nvSpPr>
        <p:spPr>
          <a:xfrm>
            <a:off x="838200" y="4113037"/>
            <a:ext cx="8229600" cy="857250"/>
          </a:xfrm>
          <a:prstGeom prst="rect">
            <a:avLst/>
          </a:prstGeom>
        </p:spPr>
        <p:txBody>
          <a:bodyPr vert="horz" lIns="0" tIns="45720" rIns="91440" bIns="45720" rtlCol="0" anchor="ctr">
            <a:normAutofit/>
          </a:bodyPr>
          <a:lstStyle>
            <a:lvl1pPr algn="l" defTabSz="457200" rtl="0" eaLnBrk="1" latinLnBrk="0" hangingPunct="1">
              <a:spcBef>
                <a:spcPct val="0"/>
              </a:spcBef>
              <a:buNone/>
              <a:defRPr sz="3600" b="1" kern="1200">
                <a:solidFill>
                  <a:schemeClr val="tx1"/>
                </a:solidFill>
                <a:latin typeface="Arial"/>
                <a:ea typeface="+mj-ea"/>
                <a:cs typeface="Aria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333333"/>
                </a:solidFill>
                <a:effectLst/>
                <a:uLnTx/>
                <a:uFillTx/>
                <a:latin typeface="Arial"/>
                <a:ea typeface="+mj-ea"/>
                <a:cs typeface="Arial"/>
              </a:rPr>
              <a:t>755</a:t>
            </a:r>
            <a:endParaRPr kumimoji="0" lang="en-US" sz="3600" b="1" i="0" u="none" strike="noStrike" kern="1200" cap="none" spc="0" normalizeH="0" baseline="0" noProof="0" dirty="0">
              <a:ln>
                <a:noFill/>
              </a:ln>
              <a:solidFill>
                <a:srgbClr val="333333"/>
              </a:solidFill>
              <a:effectLst/>
              <a:uLnTx/>
              <a:uFillTx/>
              <a:latin typeface="Arial"/>
              <a:ea typeface="+mj-ea"/>
              <a:cs typeface="Arial"/>
            </a:endParaRPr>
          </a:p>
        </p:txBody>
      </p:sp>
      <p:sp>
        <p:nvSpPr>
          <p:cNvPr id="14" name="Text Placeholder 3"/>
          <p:cNvSpPr txBox="1">
            <a:spLocks/>
          </p:cNvSpPr>
          <p:nvPr/>
        </p:nvSpPr>
        <p:spPr>
          <a:xfrm>
            <a:off x="838200" y="4810541"/>
            <a:ext cx="3859212" cy="280987"/>
          </a:xfrm>
          <a:prstGeom prst="rect">
            <a:avLst/>
          </a:prstGeom>
        </p:spPr>
        <p:txBody>
          <a:bodyPr vert="horz" lIns="0" tIns="45720" rIns="91440" bIns="45720" rtlCol="0">
            <a:noAutofit/>
          </a:bodyPr>
          <a:lstStyle>
            <a:lvl1pPr marL="0" indent="0" algn="l" defTabSz="457200" rtl="0" eaLnBrk="1" latinLnBrk="0" hangingPunct="1">
              <a:spcBef>
                <a:spcPct val="20000"/>
              </a:spcBef>
              <a:buFont typeface="Arial"/>
              <a:buNone/>
              <a:defRPr sz="1600" b="1" kern="1200">
                <a:solidFill>
                  <a:schemeClr val="bg1">
                    <a:lumMod val="50000"/>
                  </a:schemeClr>
                </a:solidFill>
                <a:latin typeface="Arial"/>
                <a:ea typeface="+mn-ea"/>
                <a:cs typeface="Arial"/>
              </a:defRPr>
            </a:lvl1pPr>
            <a:lvl2pPr marL="4763" indent="0" algn="l" defTabSz="457200" rtl="0" eaLnBrk="1" latinLnBrk="0" hangingPunct="1">
              <a:spcBef>
                <a:spcPct val="20000"/>
              </a:spcBef>
              <a:buFont typeface="Arial"/>
              <a:buNone/>
              <a:defRPr sz="1600" kern="1200">
                <a:solidFill>
                  <a:schemeClr val="bg1">
                    <a:lumMod val="50000"/>
                  </a:schemeClr>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1" i="0" u="none" strike="noStrike" kern="1200" cap="none" spc="0" normalizeH="0" baseline="0" noProof="0" smtClean="0">
                <a:ln>
                  <a:noFill/>
                </a:ln>
                <a:solidFill>
                  <a:sysClr val="window" lastClr="FFFFFF">
                    <a:lumMod val="50000"/>
                  </a:sysClr>
                </a:solidFill>
                <a:effectLst/>
                <a:uLnTx/>
                <a:uFillTx/>
                <a:latin typeface="Arial"/>
                <a:ea typeface="+mn-ea"/>
                <a:cs typeface="Arial"/>
              </a:rPr>
              <a:t>Total Responses</a:t>
            </a:r>
            <a:endParaRPr kumimoji="0" lang="en-US" sz="1600" b="1" i="0" u="none" strike="noStrike" kern="1200" cap="none" spc="0" normalizeH="0" baseline="0" noProof="0">
              <a:ln>
                <a:noFill/>
              </a:ln>
              <a:solidFill>
                <a:sysClr val="window" lastClr="FFFFFF">
                  <a:lumMod val="50000"/>
                </a:sysClr>
              </a:solidFill>
              <a:effectLst/>
              <a:uLnTx/>
              <a:uFillTx/>
              <a:latin typeface="Arial"/>
              <a:ea typeface="+mn-ea"/>
              <a:cs typeface="Arial"/>
            </a:endParaRPr>
          </a:p>
        </p:txBody>
      </p:sp>
      <p:sp>
        <p:nvSpPr>
          <p:cNvPr id="15" name="Text Placeholder 4"/>
          <p:cNvSpPr txBox="1">
            <a:spLocks/>
          </p:cNvSpPr>
          <p:nvPr/>
        </p:nvSpPr>
        <p:spPr>
          <a:xfrm>
            <a:off x="844815" y="5826126"/>
            <a:ext cx="4576388" cy="350837"/>
          </a:xfrm>
          <a:prstGeom prst="rect">
            <a:avLst/>
          </a:prstGeom>
        </p:spPr>
        <p:txBody>
          <a:bodyPr vert="horz" lIns="0" tIns="45720" rIns="91440" bIns="45720" rtlCol="0">
            <a:noAutofit/>
          </a:bodyPr>
          <a:lstStyle>
            <a:lvl1pPr marL="0" indent="0" algn="l" defTabSz="457200" rtl="0" eaLnBrk="1" latinLnBrk="0" hangingPunct="1">
              <a:spcBef>
                <a:spcPct val="20000"/>
              </a:spcBef>
              <a:buFont typeface="Arial"/>
              <a:buNone/>
              <a:defRPr sz="1600" b="0" kern="1200">
                <a:solidFill>
                  <a:schemeClr val="bg1">
                    <a:lumMod val="50000"/>
                  </a:schemeClr>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0" i="0" u="none" strike="noStrike" kern="1200" cap="none" spc="0" normalizeH="0" baseline="0" noProof="0" dirty="0" smtClean="0">
                <a:ln>
                  <a:noFill/>
                </a:ln>
                <a:solidFill>
                  <a:sysClr val="window" lastClr="FFFFFF">
                    <a:lumMod val="50000"/>
                  </a:sysClr>
                </a:solidFill>
                <a:effectLst/>
                <a:uLnTx/>
                <a:uFillTx/>
                <a:latin typeface="Arial"/>
                <a:ea typeface="+mn-ea"/>
                <a:cs typeface="Arial"/>
              </a:rPr>
              <a:t>Complete Response</a:t>
            </a:r>
            <a:r>
              <a:rPr kumimoji="0" lang="en-US" sz="1600" b="0" i="0" u="none" strike="noStrike" kern="1200" cap="none" spc="0" normalizeH="0" noProof="0" dirty="0" smtClean="0">
                <a:ln>
                  <a:noFill/>
                </a:ln>
                <a:solidFill>
                  <a:sysClr val="window" lastClr="FFFFFF">
                    <a:lumMod val="50000"/>
                  </a:sysClr>
                </a:solidFill>
                <a:effectLst/>
                <a:uLnTx/>
                <a:uFillTx/>
                <a:latin typeface="Arial"/>
                <a:ea typeface="+mn-ea"/>
                <a:cs typeface="Arial"/>
              </a:rPr>
              <a:t> Rate</a:t>
            </a:r>
            <a:r>
              <a:rPr kumimoji="0" lang="en-US" sz="1600" b="0" i="0" u="none" strike="noStrike" kern="1200" cap="none" spc="0" normalizeH="0" baseline="0" noProof="0" dirty="0" smtClean="0">
                <a:ln>
                  <a:noFill/>
                </a:ln>
                <a:solidFill>
                  <a:sysClr val="window" lastClr="FFFFFF">
                    <a:lumMod val="50000"/>
                  </a:sysClr>
                </a:solidFill>
                <a:effectLst/>
                <a:uLnTx/>
                <a:uFillTx/>
                <a:latin typeface="Arial"/>
                <a:ea typeface="+mn-ea"/>
                <a:cs typeface="Arial"/>
              </a:rPr>
              <a:t>: 98% - 44%</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smtClean="0">
                <a:solidFill>
                  <a:sysClr val="window" lastClr="FFFFFF">
                    <a:lumMod val="50000"/>
                  </a:sysClr>
                </a:solidFill>
              </a:rPr>
              <a:t>Average Complete Response Rate: 63%</a:t>
            </a:r>
            <a:endParaRPr kumimoji="0" lang="en-US" sz="1600" b="0" i="0" u="none" strike="noStrike" kern="1200" cap="none" spc="0" normalizeH="0" baseline="0" noProof="0" dirty="0">
              <a:ln>
                <a:noFill/>
              </a:ln>
              <a:solidFill>
                <a:sysClr val="window" lastClr="FFFFFF">
                  <a:lumMod val="50000"/>
                </a:sysClr>
              </a:solidFill>
              <a:effectLst/>
              <a:uLnTx/>
              <a:uFillTx/>
              <a:latin typeface="Arial"/>
              <a:ea typeface="+mn-ea"/>
              <a:cs typeface="Arial"/>
            </a:endParaRPr>
          </a:p>
        </p:txBody>
      </p:sp>
    </p:spTree>
    <p:extLst>
      <p:ext uri="{BB962C8B-B14F-4D97-AF65-F5344CB8AC3E}">
        <p14:creationId xmlns:p14="http://schemas.microsoft.com/office/powerpoint/2010/main" val="17295537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p:cNvSpPr txBox="1">
            <a:spLocks/>
          </p:cNvSpPr>
          <p:nvPr/>
        </p:nvSpPr>
        <p:spPr>
          <a:xfrm>
            <a:off x="838200" y="3880022"/>
            <a:ext cx="8229600" cy="1090265"/>
          </a:xfrm>
          <a:prstGeom prst="rect">
            <a:avLst/>
          </a:prstGeom>
        </p:spPr>
        <p:txBody>
          <a:bodyPr vert="horz" lIns="0" tIns="45720" rIns="91440" bIns="45720" rtlCol="0" anchor="ctr">
            <a:normAutofit fontScale="85000" lnSpcReduction="10000"/>
          </a:bodyPr>
          <a:lstStyle>
            <a:lvl1pPr algn="l" defTabSz="457200" rtl="0" eaLnBrk="1" latinLnBrk="0" hangingPunct="1">
              <a:spcBef>
                <a:spcPct val="0"/>
              </a:spcBef>
              <a:buNone/>
              <a:defRPr sz="3600" b="1" kern="1200">
                <a:solidFill>
                  <a:schemeClr val="tx1"/>
                </a:solidFill>
                <a:latin typeface="Arial"/>
                <a:ea typeface="+mj-ea"/>
                <a:cs typeface="Arial"/>
              </a:defRPr>
            </a:lvl1pPr>
          </a:lstStyle>
          <a:p>
            <a:pPr lvl="0"/>
            <a:r>
              <a:rPr lang="en-US" dirty="0">
                <a:solidFill>
                  <a:srgbClr val="333333"/>
                </a:solidFill>
              </a:rPr>
              <a:t>In the past year, how often have you visited the city’s website at www.lincolnil.gov?</a:t>
            </a:r>
          </a:p>
        </p:txBody>
      </p:sp>
      <p:sp>
        <p:nvSpPr>
          <p:cNvPr id="14" name="Text Placeholder 3"/>
          <p:cNvSpPr txBox="1">
            <a:spLocks/>
          </p:cNvSpPr>
          <p:nvPr/>
        </p:nvSpPr>
        <p:spPr>
          <a:xfrm>
            <a:off x="838200" y="4810541"/>
            <a:ext cx="3859212" cy="280987"/>
          </a:xfrm>
          <a:prstGeom prst="rect">
            <a:avLst/>
          </a:prstGeom>
        </p:spPr>
        <p:txBody>
          <a:bodyPr vert="horz" lIns="0" tIns="45720" rIns="91440" bIns="45720" rtlCol="0">
            <a:noAutofit/>
          </a:bodyPr>
          <a:lstStyle>
            <a:lvl1pPr marL="0" indent="0" algn="l" defTabSz="457200" rtl="0" eaLnBrk="1" latinLnBrk="0" hangingPunct="1">
              <a:spcBef>
                <a:spcPct val="20000"/>
              </a:spcBef>
              <a:buFont typeface="Arial"/>
              <a:buNone/>
              <a:defRPr sz="1600" b="1" kern="1200">
                <a:solidFill>
                  <a:schemeClr val="bg1">
                    <a:lumMod val="50000"/>
                  </a:schemeClr>
                </a:solidFill>
                <a:latin typeface="Arial"/>
                <a:ea typeface="+mn-ea"/>
                <a:cs typeface="Arial"/>
              </a:defRPr>
            </a:lvl1pPr>
            <a:lvl2pPr marL="4763" indent="0" algn="l" defTabSz="457200" rtl="0" eaLnBrk="1" latinLnBrk="0" hangingPunct="1">
              <a:spcBef>
                <a:spcPct val="20000"/>
              </a:spcBef>
              <a:buFont typeface="Arial"/>
              <a:buNone/>
              <a:defRPr sz="1600" kern="1200">
                <a:solidFill>
                  <a:schemeClr val="bg1">
                    <a:lumMod val="50000"/>
                  </a:schemeClr>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1" i="0" u="none" strike="noStrike" kern="1200" cap="none" spc="0" normalizeH="0" baseline="0" noProof="0" dirty="0" smtClean="0">
                <a:ln>
                  <a:noFill/>
                </a:ln>
                <a:solidFill>
                  <a:sysClr val="window" lastClr="FFFFFF">
                    <a:lumMod val="50000"/>
                  </a:sysClr>
                </a:solidFill>
                <a:effectLst/>
                <a:uLnTx/>
                <a:uFillTx/>
                <a:latin typeface="Arial"/>
                <a:ea typeface="+mn-ea"/>
                <a:cs typeface="Arial"/>
              </a:rPr>
              <a:t>Most Responses (98%)</a:t>
            </a:r>
            <a:endParaRPr kumimoji="0" lang="en-US" sz="1600" b="1" i="0" u="none" strike="noStrike" kern="1200" cap="none" spc="0" normalizeH="0" baseline="0" noProof="0" dirty="0">
              <a:ln>
                <a:noFill/>
              </a:ln>
              <a:solidFill>
                <a:sysClr val="window" lastClr="FFFFFF">
                  <a:lumMod val="50000"/>
                </a:sysClr>
              </a:solidFill>
              <a:effectLst/>
              <a:uLnTx/>
              <a:uFillTx/>
              <a:latin typeface="Arial"/>
              <a:ea typeface="+mn-ea"/>
              <a:cs typeface="Arial"/>
            </a:endParaRPr>
          </a:p>
        </p:txBody>
      </p:sp>
    </p:spTree>
    <p:extLst>
      <p:ext uri="{BB962C8B-B14F-4D97-AF65-F5344CB8AC3E}">
        <p14:creationId xmlns:p14="http://schemas.microsoft.com/office/powerpoint/2010/main" val="24188966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p:cNvSpPr txBox="1">
            <a:spLocks/>
          </p:cNvSpPr>
          <p:nvPr/>
        </p:nvSpPr>
        <p:spPr>
          <a:xfrm>
            <a:off x="838200" y="3880022"/>
            <a:ext cx="8229600" cy="1090265"/>
          </a:xfrm>
          <a:prstGeom prst="rect">
            <a:avLst/>
          </a:prstGeom>
        </p:spPr>
        <p:txBody>
          <a:bodyPr vert="horz" lIns="0" tIns="45720" rIns="91440" bIns="45720" rtlCol="0" anchor="ctr">
            <a:normAutofit fontScale="92500" lnSpcReduction="10000"/>
          </a:bodyPr>
          <a:lstStyle>
            <a:lvl1pPr algn="l" defTabSz="457200" rtl="0" eaLnBrk="1" latinLnBrk="0" hangingPunct="1">
              <a:spcBef>
                <a:spcPct val="0"/>
              </a:spcBef>
              <a:buNone/>
              <a:defRPr sz="3600" b="1" kern="1200">
                <a:solidFill>
                  <a:schemeClr val="tx1"/>
                </a:solidFill>
                <a:latin typeface="Arial"/>
                <a:ea typeface="+mj-ea"/>
                <a:cs typeface="Arial"/>
              </a:defRPr>
            </a:lvl1pPr>
          </a:lstStyle>
          <a:p>
            <a:pPr lvl="0"/>
            <a:r>
              <a:rPr lang="en-US" dirty="0">
                <a:solidFill>
                  <a:srgbClr val="333333"/>
                </a:solidFill>
              </a:rPr>
              <a:t>What is the nearest intersection to where you </a:t>
            </a:r>
            <a:r>
              <a:rPr lang="en-US" dirty="0" smtClean="0">
                <a:solidFill>
                  <a:srgbClr val="333333"/>
                </a:solidFill>
              </a:rPr>
              <a:t>live?</a:t>
            </a:r>
            <a:endParaRPr lang="en-US" dirty="0">
              <a:solidFill>
                <a:srgbClr val="333333"/>
              </a:solidFill>
            </a:endParaRPr>
          </a:p>
        </p:txBody>
      </p:sp>
      <p:sp>
        <p:nvSpPr>
          <p:cNvPr id="14" name="Text Placeholder 3"/>
          <p:cNvSpPr txBox="1">
            <a:spLocks/>
          </p:cNvSpPr>
          <p:nvPr/>
        </p:nvSpPr>
        <p:spPr>
          <a:xfrm>
            <a:off x="838200" y="4810541"/>
            <a:ext cx="3859212" cy="280987"/>
          </a:xfrm>
          <a:prstGeom prst="rect">
            <a:avLst/>
          </a:prstGeom>
        </p:spPr>
        <p:txBody>
          <a:bodyPr vert="horz" lIns="0" tIns="45720" rIns="91440" bIns="45720" rtlCol="0">
            <a:noAutofit/>
          </a:bodyPr>
          <a:lstStyle>
            <a:lvl1pPr marL="0" indent="0" algn="l" defTabSz="457200" rtl="0" eaLnBrk="1" latinLnBrk="0" hangingPunct="1">
              <a:spcBef>
                <a:spcPct val="20000"/>
              </a:spcBef>
              <a:buFont typeface="Arial"/>
              <a:buNone/>
              <a:defRPr sz="1600" b="1" kern="1200">
                <a:solidFill>
                  <a:schemeClr val="bg1">
                    <a:lumMod val="50000"/>
                  </a:schemeClr>
                </a:solidFill>
                <a:latin typeface="Arial"/>
                <a:ea typeface="+mn-ea"/>
                <a:cs typeface="Arial"/>
              </a:defRPr>
            </a:lvl1pPr>
            <a:lvl2pPr marL="4763" indent="0" algn="l" defTabSz="457200" rtl="0" eaLnBrk="1" latinLnBrk="0" hangingPunct="1">
              <a:spcBef>
                <a:spcPct val="20000"/>
              </a:spcBef>
              <a:buFont typeface="Arial"/>
              <a:buNone/>
              <a:defRPr sz="1600" kern="1200">
                <a:solidFill>
                  <a:schemeClr val="bg1">
                    <a:lumMod val="50000"/>
                  </a:schemeClr>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1" i="0" u="none" strike="noStrike" kern="1200" cap="none" spc="0" normalizeH="0" baseline="0" noProof="0" dirty="0" smtClean="0">
                <a:ln>
                  <a:noFill/>
                </a:ln>
                <a:solidFill>
                  <a:sysClr val="window" lastClr="FFFFFF">
                    <a:lumMod val="50000"/>
                  </a:sysClr>
                </a:solidFill>
                <a:effectLst/>
                <a:uLnTx/>
                <a:uFillTx/>
                <a:latin typeface="Arial"/>
                <a:ea typeface="+mn-ea"/>
                <a:cs typeface="Arial"/>
              </a:rPr>
              <a:t>Least Responses (44%)</a:t>
            </a:r>
            <a:endParaRPr kumimoji="0" lang="en-US" sz="1600" b="1" i="0" u="none" strike="noStrike" kern="1200" cap="none" spc="0" normalizeH="0" baseline="0" noProof="0" dirty="0">
              <a:ln>
                <a:noFill/>
              </a:ln>
              <a:solidFill>
                <a:sysClr val="window" lastClr="FFFFFF">
                  <a:lumMod val="50000"/>
                </a:sysClr>
              </a:solidFill>
              <a:effectLst/>
              <a:uLnTx/>
              <a:uFillTx/>
              <a:latin typeface="Arial"/>
              <a:ea typeface="+mn-ea"/>
              <a:cs typeface="Arial"/>
            </a:endParaRPr>
          </a:p>
        </p:txBody>
      </p:sp>
    </p:spTree>
    <p:extLst>
      <p:ext uri="{BB962C8B-B14F-4D97-AF65-F5344CB8AC3E}">
        <p14:creationId xmlns:p14="http://schemas.microsoft.com/office/powerpoint/2010/main" val="39099155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23879">
              <a:srgbClr val="70AD47">
                <a:lumMod val="90000"/>
                <a:lumOff val="10000"/>
              </a:srgbClr>
            </a:gs>
            <a:gs pos="7080">
              <a:schemeClr val="accent6">
                <a:lumMod val="99000"/>
              </a:schemeClr>
            </a:gs>
            <a:gs pos="49000">
              <a:schemeClr val="accent6">
                <a:lumMod val="92000"/>
                <a:lumOff val="8000"/>
              </a:schemeClr>
            </a:gs>
            <a:gs pos="74000">
              <a:schemeClr val="accent6"/>
            </a:gs>
            <a:gs pos="100000">
              <a:schemeClr val="accent6">
                <a:lumMod val="99000"/>
                <a:lumOff val="1000"/>
              </a:schemeClr>
            </a:gs>
          </a:gsLst>
          <a:lin ang="5400000" scaled="1"/>
        </a:gradFill>
        <a:effectLst/>
      </p:bgPr>
    </p:bg>
    <p:spTree>
      <p:nvGrpSpPr>
        <p:cNvPr id="1" name=""/>
        <p:cNvGrpSpPr/>
        <p:nvPr/>
      </p:nvGrpSpPr>
      <p:grpSpPr>
        <a:xfrm>
          <a:off x="0" y="0"/>
          <a:ext cx="0" cy="0"/>
          <a:chOff x="0" y="0"/>
          <a:chExt cx="0" cy="0"/>
        </a:xfrm>
      </p:grpSpPr>
      <p:sp>
        <p:nvSpPr>
          <p:cNvPr id="4" name="Title 2"/>
          <p:cNvSpPr txBox="1">
            <a:spLocks/>
          </p:cNvSpPr>
          <p:nvPr/>
        </p:nvSpPr>
        <p:spPr>
          <a:xfrm>
            <a:off x="838200" y="3880022"/>
            <a:ext cx="8229600" cy="1090265"/>
          </a:xfrm>
          <a:prstGeom prst="rect">
            <a:avLst/>
          </a:prstGeom>
        </p:spPr>
        <p:txBody>
          <a:bodyPr vert="horz" lIns="0" tIns="45720" rIns="91440" bIns="45720" rtlCol="0" anchor="ctr">
            <a:normAutofit/>
          </a:bodyPr>
          <a:lstStyle>
            <a:lvl1pPr algn="l" defTabSz="457200" rtl="0" eaLnBrk="1" latinLnBrk="0" hangingPunct="1">
              <a:spcBef>
                <a:spcPct val="0"/>
              </a:spcBef>
              <a:buNone/>
              <a:defRPr sz="3600" b="1" kern="1200">
                <a:solidFill>
                  <a:schemeClr val="tx1"/>
                </a:solidFill>
                <a:latin typeface="Arial"/>
                <a:ea typeface="+mj-ea"/>
                <a:cs typeface="Arial"/>
              </a:defRPr>
            </a:lvl1pPr>
          </a:lstStyle>
          <a:p>
            <a:pPr lvl="0"/>
            <a:r>
              <a:rPr lang="en-US" dirty="0" smtClean="0">
                <a:solidFill>
                  <a:schemeClr val="bg1"/>
                </a:solidFill>
              </a:rPr>
              <a:t>Communication</a:t>
            </a:r>
            <a:endParaRPr lang="en-US" dirty="0">
              <a:solidFill>
                <a:schemeClr val="bg1"/>
              </a:solidFill>
            </a:endParaRPr>
          </a:p>
        </p:txBody>
      </p:sp>
    </p:spTree>
    <p:extLst>
      <p:ext uri="{BB962C8B-B14F-4D97-AF65-F5344CB8AC3E}">
        <p14:creationId xmlns:p14="http://schemas.microsoft.com/office/powerpoint/2010/main" val="35956698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65607" y="333380"/>
            <a:ext cx="5463861" cy="719915"/>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smtClean="0">
                <a:ln>
                  <a:noFill/>
                </a:ln>
                <a:solidFill>
                  <a:srgbClr val="333333"/>
                </a:solidFill>
                <a:effectLst/>
                <a:uLnTx/>
                <a:uFillTx/>
                <a:latin typeface="Arial"/>
                <a:ea typeface="+mj-ea"/>
                <a:cs typeface="Arial"/>
              </a:rPr>
              <a:t>Q1: In the past year, how often have you visited the city’s website at www.lincolnil.gov?</a:t>
            </a:r>
            <a:endParaRPr kumimoji="0" lang="en-US" sz="1600" b="1" i="0" u="none" strike="noStrike" kern="1200" cap="none" spc="0" normalizeH="0" baseline="0" noProof="0" dirty="0">
              <a:ln>
                <a:noFill/>
              </a:ln>
              <a:solidFill>
                <a:srgbClr val="333333"/>
              </a:solidFill>
              <a:effectLst/>
              <a:uLnTx/>
              <a:uFillTx/>
              <a:latin typeface="Arial"/>
              <a:ea typeface="+mj-ea"/>
              <a:cs typeface="Arial"/>
            </a:endParaRPr>
          </a:p>
        </p:txBody>
      </p:sp>
      <p:graphicFrame>
        <p:nvGraphicFramePr>
          <p:cNvPr id="6" name="Chart 5"/>
          <p:cNvGraphicFramePr>
            <a:graphicFrameLocks/>
          </p:cNvGraphicFramePr>
          <p:nvPr>
            <p:extLst>
              <p:ext uri="{D42A27DB-BD31-4B8C-83A1-F6EECF244321}">
                <p14:modId xmlns:p14="http://schemas.microsoft.com/office/powerpoint/2010/main" val="1040194931"/>
              </p:ext>
            </p:extLst>
          </p:nvPr>
        </p:nvGraphicFramePr>
        <p:xfrm>
          <a:off x="390099" y="724652"/>
          <a:ext cx="5593491" cy="3200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2379390981"/>
              </p:ext>
            </p:extLst>
          </p:nvPr>
        </p:nvGraphicFramePr>
        <p:xfrm>
          <a:off x="5976002" y="3517516"/>
          <a:ext cx="548640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1"/>
          <p:cNvSpPr txBox="1">
            <a:spLocks/>
          </p:cNvSpPr>
          <p:nvPr/>
        </p:nvSpPr>
        <p:spPr>
          <a:xfrm>
            <a:off x="6400188" y="3388440"/>
            <a:ext cx="5290242" cy="523804"/>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smtClean="0">
                <a:ln>
                  <a:noFill/>
                </a:ln>
                <a:solidFill>
                  <a:srgbClr val="333333"/>
                </a:solidFill>
                <a:effectLst/>
                <a:uLnTx/>
                <a:uFillTx/>
                <a:latin typeface="Arial"/>
                <a:ea typeface="+mj-ea"/>
                <a:cs typeface="Arial"/>
              </a:rPr>
              <a:t>Q2: When you visited the City of Lincoln’s website, did you find what you were looking for?</a:t>
            </a:r>
            <a:endParaRPr kumimoji="0" lang="en-US" sz="1600" b="1" i="0" u="none" strike="noStrike" kern="1200" cap="none" spc="0" normalizeH="0" baseline="0" noProof="0" dirty="0">
              <a:ln>
                <a:noFill/>
              </a:ln>
              <a:solidFill>
                <a:srgbClr val="333333"/>
              </a:solidFill>
              <a:effectLst/>
              <a:uLnTx/>
              <a:uFillTx/>
              <a:latin typeface="Arial"/>
              <a:ea typeface="+mj-ea"/>
              <a:cs typeface="Arial"/>
            </a:endParaRPr>
          </a:p>
        </p:txBody>
      </p:sp>
    </p:spTree>
    <p:extLst>
      <p:ext uri="{BB962C8B-B14F-4D97-AF65-F5344CB8AC3E}">
        <p14:creationId xmlns:p14="http://schemas.microsoft.com/office/powerpoint/2010/main" val="29568983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122672"/>
            <a:ext cx="11986073" cy="863121"/>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rPr>
              <a:t>Q3: </a:t>
            </a:r>
            <a:r>
              <a:rPr lang="en-US" sz="1600" dirty="0">
                <a:latin typeface="Arial" panose="020B0604020202020204" pitchFamily="34" charset="0"/>
                <a:cs typeface="Arial" panose="020B0604020202020204" pitchFamily="34" charset="0"/>
              </a:rPr>
              <a:t>The City of Lincoln currently offers the following information and services on the website.   Please indicate how useful it is for the city to offer the information and services on the website.</a:t>
            </a:r>
          </a:p>
        </p:txBody>
      </p:sp>
      <p:graphicFrame>
        <p:nvGraphicFramePr>
          <p:cNvPr id="9" name="Chart 8"/>
          <p:cNvGraphicFramePr>
            <a:graphicFrameLocks/>
          </p:cNvGraphicFramePr>
          <p:nvPr>
            <p:extLst>
              <p:ext uri="{D42A27DB-BD31-4B8C-83A1-F6EECF244321}">
                <p14:modId xmlns:p14="http://schemas.microsoft.com/office/powerpoint/2010/main" val="2114952636"/>
              </p:ext>
            </p:extLst>
          </p:nvPr>
        </p:nvGraphicFramePr>
        <p:xfrm>
          <a:off x="2438400" y="-190982"/>
          <a:ext cx="7315200" cy="5943600"/>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5807780" y="5801954"/>
            <a:ext cx="3961253" cy="286330"/>
          </a:xfrm>
          <a:prstGeom prst="rect">
            <a:avLst/>
          </a:prstGeom>
          <a:noFill/>
        </p:spPr>
        <p:txBody>
          <a:bodyPr wrap="square" rtlCol="0">
            <a:spAutoFit/>
          </a:bodyPr>
          <a:lstStyle/>
          <a:p>
            <a:r>
              <a:rPr lang="en-US" sz="1200" dirty="0" smtClean="0"/>
              <a:t>Not at all useful			</a:t>
            </a:r>
            <a:r>
              <a:rPr lang="en-US" sz="1200" dirty="0"/>
              <a:t> </a:t>
            </a:r>
            <a:r>
              <a:rPr lang="en-US" sz="1200" dirty="0" smtClean="0"/>
              <a:t>                     Very useful</a:t>
            </a:r>
            <a:endParaRPr lang="en-US" sz="1200" dirty="0"/>
          </a:p>
        </p:txBody>
      </p:sp>
    </p:spTree>
    <p:extLst>
      <p:ext uri="{BB962C8B-B14F-4D97-AF65-F5344CB8AC3E}">
        <p14:creationId xmlns:p14="http://schemas.microsoft.com/office/powerpoint/2010/main" val="27869603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1986073"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rPr>
              <a:t>Q4: </a:t>
            </a:r>
            <a:r>
              <a:rPr lang="en-US" sz="1600" dirty="0">
                <a:latin typeface="Arial" panose="020B0604020202020204" pitchFamily="34" charset="0"/>
                <a:cs typeface="Arial" panose="020B0604020202020204" pitchFamily="34" charset="0"/>
              </a:rPr>
              <a:t>Please rate how likely you would be to use the following services if they were provided on the City of Lincoln’s website?</a:t>
            </a:r>
          </a:p>
        </p:txBody>
      </p:sp>
      <p:sp>
        <p:nvSpPr>
          <p:cNvPr id="2" name="TextBox 1"/>
          <p:cNvSpPr txBox="1"/>
          <p:nvPr/>
        </p:nvSpPr>
        <p:spPr>
          <a:xfrm>
            <a:off x="6019845" y="6053870"/>
            <a:ext cx="3645016" cy="277482"/>
          </a:xfrm>
          <a:prstGeom prst="rect">
            <a:avLst/>
          </a:prstGeom>
          <a:noFill/>
        </p:spPr>
        <p:txBody>
          <a:bodyPr wrap="square" rtlCol="0">
            <a:spAutoFit/>
          </a:bodyPr>
          <a:lstStyle/>
          <a:p>
            <a:r>
              <a:rPr lang="en-US" sz="1200" dirty="0" smtClean="0"/>
              <a:t>Not at all useful	 		             Very useful</a:t>
            </a:r>
            <a:endParaRPr lang="en-US" sz="1200" dirty="0"/>
          </a:p>
        </p:txBody>
      </p:sp>
      <p:graphicFrame>
        <p:nvGraphicFramePr>
          <p:cNvPr id="6" name="Chart 5"/>
          <p:cNvGraphicFramePr>
            <a:graphicFrameLocks/>
          </p:cNvGraphicFramePr>
          <p:nvPr>
            <p:extLst>
              <p:ext uri="{D42A27DB-BD31-4B8C-83A1-F6EECF244321}">
                <p14:modId xmlns:p14="http://schemas.microsoft.com/office/powerpoint/2010/main" val="1720272947"/>
              </p:ext>
            </p:extLst>
          </p:nvPr>
        </p:nvGraphicFramePr>
        <p:xfrm>
          <a:off x="2438400" y="-263254"/>
          <a:ext cx="7315200" cy="62579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103616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p14="http://schemas.microsoft.com/office/powerpoint/2010/main" val="407995377"/>
              </p:ext>
            </p:extLst>
          </p:nvPr>
        </p:nvGraphicFramePr>
        <p:xfrm>
          <a:off x="243840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1"/>
          <p:cNvSpPr txBox="1">
            <a:spLocks/>
          </p:cNvSpPr>
          <p:nvPr/>
        </p:nvSpPr>
        <p:spPr>
          <a:xfrm>
            <a:off x="115136" y="398834"/>
            <a:ext cx="11986073"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rPr>
              <a:t>Q5: </a:t>
            </a:r>
            <a:r>
              <a:rPr lang="en-US" sz="1600" dirty="0">
                <a:latin typeface="Arial" panose="020B0604020202020204" pitchFamily="34" charset="0"/>
                <a:cs typeface="Arial" panose="020B0604020202020204" pitchFamily="34" charset="0"/>
              </a:rPr>
              <a:t>How useful would the following new community communication tools be to you</a:t>
            </a:r>
            <a:r>
              <a:rPr lang="en-US"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p:txBody>
      </p:sp>
      <p:sp>
        <p:nvSpPr>
          <p:cNvPr id="2" name="TextBox 1"/>
          <p:cNvSpPr txBox="1"/>
          <p:nvPr/>
        </p:nvSpPr>
        <p:spPr>
          <a:xfrm>
            <a:off x="4219755" y="5631549"/>
            <a:ext cx="5502978" cy="276999"/>
          </a:xfrm>
          <a:prstGeom prst="rect">
            <a:avLst/>
          </a:prstGeom>
          <a:noFill/>
        </p:spPr>
        <p:txBody>
          <a:bodyPr wrap="square" rtlCol="0">
            <a:spAutoFit/>
          </a:bodyPr>
          <a:lstStyle/>
          <a:p>
            <a:r>
              <a:rPr lang="en-US" sz="1200" dirty="0" smtClean="0"/>
              <a:t>Not at all useful						                           Very useful</a:t>
            </a:r>
            <a:endParaRPr lang="en-US" sz="1200" dirty="0"/>
          </a:p>
        </p:txBody>
      </p:sp>
    </p:spTree>
    <p:extLst>
      <p:ext uri="{BB962C8B-B14F-4D97-AF65-F5344CB8AC3E}">
        <p14:creationId xmlns:p14="http://schemas.microsoft.com/office/powerpoint/2010/main" val="2408485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23879">
              <a:srgbClr val="70AD47">
                <a:lumMod val="90000"/>
                <a:lumOff val="10000"/>
              </a:srgbClr>
            </a:gs>
            <a:gs pos="7080">
              <a:schemeClr val="accent6">
                <a:lumMod val="99000"/>
              </a:schemeClr>
            </a:gs>
            <a:gs pos="49000">
              <a:schemeClr val="accent6">
                <a:lumMod val="92000"/>
                <a:lumOff val="8000"/>
              </a:schemeClr>
            </a:gs>
            <a:gs pos="74000">
              <a:schemeClr val="accent6"/>
            </a:gs>
            <a:gs pos="100000">
              <a:schemeClr val="accent6">
                <a:lumMod val="99000"/>
                <a:lumOff val="1000"/>
              </a:schemeClr>
            </a:gs>
          </a:gsLst>
          <a:lin ang="5400000" scaled="1"/>
        </a:gradFill>
        <a:effectLst/>
      </p:bgPr>
    </p:bg>
    <p:spTree>
      <p:nvGrpSpPr>
        <p:cNvPr id="1" name=""/>
        <p:cNvGrpSpPr/>
        <p:nvPr/>
      </p:nvGrpSpPr>
      <p:grpSpPr>
        <a:xfrm>
          <a:off x="0" y="0"/>
          <a:ext cx="0" cy="0"/>
          <a:chOff x="0" y="0"/>
          <a:chExt cx="0" cy="0"/>
        </a:xfrm>
      </p:grpSpPr>
      <p:sp>
        <p:nvSpPr>
          <p:cNvPr id="4" name="Title 2"/>
          <p:cNvSpPr txBox="1">
            <a:spLocks/>
          </p:cNvSpPr>
          <p:nvPr/>
        </p:nvSpPr>
        <p:spPr>
          <a:xfrm>
            <a:off x="838200" y="3880022"/>
            <a:ext cx="8229600" cy="1090265"/>
          </a:xfrm>
          <a:prstGeom prst="rect">
            <a:avLst/>
          </a:prstGeom>
        </p:spPr>
        <p:txBody>
          <a:bodyPr vert="horz" lIns="0" tIns="45720" rIns="91440" bIns="45720" rtlCol="0" anchor="ctr">
            <a:normAutofit/>
          </a:bodyPr>
          <a:lstStyle>
            <a:lvl1pPr algn="l" defTabSz="457200" rtl="0" eaLnBrk="1" latinLnBrk="0" hangingPunct="1">
              <a:spcBef>
                <a:spcPct val="0"/>
              </a:spcBef>
              <a:buNone/>
              <a:defRPr sz="3600" b="1" kern="1200">
                <a:solidFill>
                  <a:schemeClr val="tx1"/>
                </a:solidFill>
                <a:latin typeface="Arial"/>
                <a:ea typeface="+mj-ea"/>
                <a:cs typeface="Arial"/>
              </a:defRPr>
            </a:lvl1pPr>
          </a:lstStyle>
          <a:p>
            <a:pPr lvl="0"/>
            <a:r>
              <a:rPr lang="en-US" dirty="0" smtClean="0">
                <a:solidFill>
                  <a:schemeClr val="bg1"/>
                </a:solidFill>
              </a:rPr>
              <a:t>City Services</a:t>
            </a:r>
            <a:endParaRPr lang="en-US" dirty="0">
              <a:solidFill>
                <a:schemeClr val="bg1"/>
              </a:solidFill>
            </a:endParaRPr>
          </a:p>
        </p:txBody>
      </p:sp>
    </p:spTree>
    <p:extLst>
      <p:ext uri="{BB962C8B-B14F-4D97-AF65-F5344CB8AC3E}">
        <p14:creationId xmlns:p14="http://schemas.microsoft.com/office/powerpoint/2010/main" val="17007893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3293912293"/>
              </p:ext>
            </p:extLst>
          </p:nvPr>
        </p:nvGraphicFramePr>
        <p:xfrm>
          <a:off x="2438400" y="398833"/>
          <a:ext cx="73152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1"/>
          <p:cNvSpPr txBox="1">
            <a:spLocks/>
          </p:cNvSpPr>
          <p:nvPr/>
        </p:nvSpPr>
        <p:spPr>
          <a:xfrm>
            <a:off x="115136" y="398834"/>
            <a:ext cx="11986073"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rPr>
              <a:t>Q6: </a:t>
            </a:r>
            <a:r>
              <a:rPr lang="en-US" sz="1600" dirty="0">
                <a:latin typeface="Arial" panose="020B0604020202020204" pitchFamily="34" charset="0"/>
                <a:cs typeface="Arial" panose="020B0604020202020204" pitchFamily="34" charset="0"/>
              </a:rPr>
              <a:t>If you have received any of the following services during the past year, please indicate how satisfied you were with the service you received</a:t>
            </a:r>
            <a:r>
              <a:rPr lang="en-US"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p:txBody>
      </p:sp>
      <p:sp>
        <p:nvSpPr>
          <p:cNvPr id="2" name="TextBox 1"/>
          <p:cNvSpPr txBox="1"/>
          <p:nvPr/>
        </p:nvSpPr>
        <p:spPr>
          <a:xfrm>
            <a:off x="4234715" y="4815649"/>
            <a:ext cx="5488018" cy="276999"/>
          </a:xfrm>
          <a:prstGeom prst="rect">
            <a:avLst/>
          </a:prstGeom>
          <a:noFill/>
        </p:spPr>
        <p:txBody>
          <a:bodyPr wrap="square" rtlCol="0">
            <a:spAutoFit/>
          </a:bodyPr>
          <a:lstStyle/>
          <a:p>
            <a:r>
              <a:rPr lang="en-US" sz="1200" dirty="0" smtClean="0"/>
              <a:t>Not at all satisfied						                      Very satisfied</a:t>
            </a:r>
            <a:endParaRPr lang="en-US" sz="1200" dirty="0"/>
          </a:p>
        </p:txBody>
      </p:sp>
      <p:graphicFrame>
        <p:nvGraphicFramePr>
          <p:cNvPr id="3" name="Table 2"/>
          <p:cNvGraphicFramePr>
            <a:graphicFrameLocks noGrp="1"/>
          </p:cNvGraphicFramePr>
          <p:nvPr>
            <p:extLst>
              <p:ext uri="{D42A27DB-BD31-4B8C-83A1-F6EECF244321}">
                <p14:modId xmlns:p14="http://schemas.microsoft.com/office/powerpoint/2010/main" val="3734161109"/>
              </p:ext>
            </p:extLst>
          </p:nvPr>
        </p:nvGraphicFramePr>
        <p:xfrm>
          <a:off x="4369417" y="5207585"/>
          <a:ext cx="4680085" cy="1453996"/>
        </p:xfrm>
        <a:graphic>
          <a:graphicData uri="http://schemas.openxmlformats.org/drawingml/2006/table">
            <a:tbl>
              <a:tblPr firstRow="1" bandRow="1">
                <a:tableStyleId>{72833802-FEF1-4C79-8D5D-14CF1EAF98D9}</a:tableStyleId>
              </a:tblPr>
              <a:tblGrid>
                <a:gridCol w="1771515"/>
                <a:gridCol w="2908570"/>
              </a:tblGrid>
              <a:tr h="341476">
                <a:tc>
                  <a:txBody>
                    <a:bodyPr/>
                    <a:lstStyle/>
                    <a:p>
                      <a:r>
                        <a:rPr lang="en-US" sz="1200" dirty="0" smtClean="0"/>
                        <a:t>Service</a:t>
                      </a:r>
                      <a:endParaRPr lang="en-US" sz="1200" dirty="0">
                        <a:latin typeface="Arial" panose="020B0604020202020204" pitchFamily="34" charset="0"/>
                        <a:cs typeface="Arial" panose="020B0604020202020204" pitchFamily="34" charset="0"/>
                      </a:endParaRPr>
                    </a:p>
                  </a:txBody>
                  <a:tcPr anchor="ctr"/>
                </a:tc>
                <a:tc>
                  <a:txBody>
                    <a:bodyPr/>
                    <a:lstStyle/>
                    <a:p>
                      <a:r>
                        <a:rPr lang="en-US" sz="1200" dirty="0" smtClean="0"/>
                        <a:t>N/A I have not received this service</a:t>
                      </a:r>
                      <a:endParaRPr lang="en-US" sz="1200" dirty="0">
                        <a:latin typeface="Arial" panose="020B0604020202020204" pitchFamily="34" charset="0"/>
                        <a:cs typeface="Arial" panose="020B0604020202020204" pitchFamily="34" charset="0"/>
                      </a:endParaRPr>
                    </a:p>
                  </a:txBody>
                  <a:tcPr anchor="ctr"/>
                </a:tc>
              </a:tr>
              <a:tr h="370840">
                <a:tc>
                  <a:txBody>
                    <a:bodyPr/>
                    <a:lstStyle/>
                    <a:p>
                      <a:pPr algn="l" fontAlgn="b"/>
                      <a:r>
                        <a:rPr lang="en-US" sz="900" u="none" strike="noStrike" dirty="0" smtClean="0">
                          <a:effectLst/>
                        </a:rPr>
                        <a:t>  Tree </a:t>
                      </a:r>
                      <a:r>
                        <a:rPr lang="en-US" sz="900" u="none" strike="noStrike" dirty="0">
                          <a:effectLst/>
                        </a:rPr>
                        <a:t>planting program</a:t>
                      </a:r>
                      <a:endParaRPr lang="en-US" sz="900" b="0" i="0" u="none" strike="noStrike" dirty="0">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n-US" sz="900" u="none" strike="noStrike" dirty="0" smtClean="0">
                          <a:effectLst/>
                        </a:rPr>
                        <a:t>   81</a:t>
                      </a:r>
                      <a:r>
                        <a:rPr lang="en-US" sz="900" u="none" strike="noStrike" dirty="0">
                          <a:effectLst/>
                        </a:rPr>
                        <a:t>%</a:t>
                      </a:r>
                      <a:endParaRPr lang="en-US" sz="900" b="0" i="0" u="none" strike="noStrike" dirty="0">
                        <a:effectLst/>
                        <a:latin typeface="Arial" panose="020B0604020202020204" pitchFamily="34" charset="0"/>
                        <a:cs typeface="Arial" panose="020B0604020202020204" pitchFamily="34" charset="0"/>
                      </a:endParaRPr>
                    </a:p>
                  </a:txBody>
                  <a:tcPr marL="9525" marR="9525" marT="9525" marB="0" anchor="b"/>
                </a:tc>
              </a:tr>
              <a:tr h="370840">
                <a:tc>
                  <a:txBody>
                    <a:bodyPr/>
                    <a:lstStyle/>
                    <a:p>
                      <a:pPr algn="l" fontAlgn="b"/>
                      <a:r>
                        <a:rPr lang="en-US" sz="900" u="none" strike="noStrike" dirty="0" smtClean="0">
                          <a:effectLst/>
                        </a:rPr>
                        <a:t>  Leaf </a:t>
                      </a:r>
                      <a:r>
                        <a:rPr lang="en-US" sz="900" u="none" strike="noStrike" dirty="0">
                          <a:effectLst/>
                        </a:rPr>
                        <a:t>collection</a:t>
                      </a:r>
                      <a:endParaRPr lang="en-US" sz="900" b="0" i="0" u="none" strike="noStrike" dirty="0">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n-US" sz="900" u="none" strike="noStrike" dirty="0" smtClean="0">
                          <a:effectLst/>
                        </a:rPr>
                        <a:t>   70</a:t>
                      </a:r>
                      <a:r>
                        <a:rPr lang="en-US" sz="900" u="none" strike="noStrike" dirty="0">
                          <a:effectLst/>
                        </a:rPr>
                        <a:t>%</a:t>
                      </a:r>
                      <a:endParaRPr lang="en-US" sz="900" b="0" i="0" u="none" strike="noStrike" dirty="0">
                        <a:effectLst/>
                        <a:latin typeface="Arial" panose="020B0604020202020204" pitchFamily="34" charset="0"/>
                        <a:cs typeface="Arial" panose="020B0604020202020204" pitchFamily="34" charset="0"/>
                      </a:endParaRPr>
                    </a:p>
                  </a:txBody>
                  <a:tcPr marL="9525" marR="9525" marT="9525" marB="0" anchor="b"/>
                </a:tc>
              </a:tr>
              <a:tr h="370840">
                <a:tc>
                  <a:txBody>
                    <a:bodyPr/>
                    <a:lstStyle/>
                    <a:p>
                      <a:pPr algn="l" fontAlgn="b"/>
                      <a:r>
                        <a:rPr lang="en-US" sz="900" u="none" strike="noStrike" dirty="0" smtClean="0">
                          <a:effectLst/>
                        </a:rPr>
                        <a:t>  Brush/yard </a:t>
                      </a:r>
                      <a:r>
                        <a:rPr lang="en-US" sz="900" u="none" strike="noStrike" dirty="0">
                          <a:effectLst/>
                        </a:rPr>
                        <a:t>waste collection</a:t>
                      </a:r>
                      <a:endParaRPr lang="en-US" sz="900" b="0" i="0" u="none" strike="noStrike" dirty="0">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n-US" sz="900" u="none" strike="noStrike" dirty="0" smtClean="0">
                          <a:effectLst/>
                        </a:rPr>
                        <a:t>   70</a:t>
                      </a:r>
                      <a:r>
                        <a:rPr lang="en-US" sz="900" u="none" strike="noStrike" dirty="0">
                          <a:effectLst/>
                        </a:rPr>
                        <a:t>%</a:t>
                      </a:r>
                      <a:endParaRPr lang="en-US" sz="900" b="0" i="0" u="none" strike="noStrike" dirty="0">
                        <a:effectLst/>
                        <a:latin typeface="Arial" panose="020B0604020202020204" pitchFamily="34" charset="0"/>
                        <a:cs typeface="Arial" panose="020B0604020202020204" pitchFamily="34" charset="0"/>
                      </a:endParaRPr>
                    </a:p>
                  </a:txBody>
                  <a:tcPr marL="9525" marR="9525" marT="9525" marB="0" anchor="b"/>
                </a:tc>
              </a:tr>
            </a:tbl>
          </a:graphicData>
        </a:graphic>
      </p:graphicFrame>
    </p:spTree>
    <p:extLst>
      <p:ext uri="{BB962C8B-B14F-4D97-AF65-F5344CB8AC3E}">
        <p14:creationId xmlns:p14="http://schemas.microsoft.com/office/powerpoint/2010/main" val="33795609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1986073"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rPr>
              <a:t>Q7: </a:t>
            </a:r>
            <a:r>
              <a:rPr lang="en-US" sz="1600" dirty="0">
                <a:latin typeface="Arial" panose="020B0604020202020204" pitchFamily="34" charset="0"/>
                <a:cs typeface="Arial" panose="020B0604020202020204" pitchFamily="34" charset="0"/>
              </a:rPr>
              <a:t>Please tell us about your experience with the programs and services provided by the City of Lincoln.</a:t>
            </a:r>
          </a:p>
        </p:txBody>
      </p:sp>
      <p:graphicFrame>
        <p:nvGraphicFramePr>
          <p:cNvPr id="7" name="Chart 6"/>
          <p:cNvGraphicFramePr>
            <a:graphicFrameLocks/>
          </p:cNvGraphicFramePr>
          <p:nvPr>
            <p:extLst>
              <p:ext uri="{D42A27DB-BD31-4B8C-83A1-F6EECF244321}">
                <p14:modId xmlns:p14="http://schemas.microsoft.com/office/powerpoint/2010/main" val="2957792630"/>
              </p:ext>
            </p:extLst>
          </p:nvPr>
        </p:nvGraphicFramePr>
        <p:xfrm>
          <a:off x="243840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4944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23879">
              <a:srgbClr val="70AD47">
                <a:lumMod val="90000"/>
                <a:lumOff val="10000"/>
              </a:srgbClr>
            </a:gs>
            <a:gs pos="7080">
              <a:schemeClr val="accent6">
                <a:lumMod val="99000"/>
              </a:schemeClr>
            </a:gs>
            <a:gs pos="49000">
              <a:schemeClr val="accent6">
                <a:lumMod val="92000"/>
                <a:lumOff val="8000"/>
              </a:schemeClr>
            </a:gs>
            <a:gs pos="74000">
              <a:schemeClr val="accent6"/>
            </a:gs>
            <a:gs pos="100000">
              <a:schemeClr val="accent6">
                <a:lumMod val="99000"/>
                <a:lumOff val="1000"/>
              </a:schemeClr>
            </a:gs>
          </a:gsLst>
          <a:lin ang="5400000" scaled="1"/>
        </a:gradFill>
        <a:effectLst/>
      </p:bgPr>
    </p:bg>
    <p:spTree>
      <p:nvGrpSpPr>
        <p:cNvPr id="1" name=""/>
        <p:cNvGrpSpPr/>
        <p:nvPr/>
      </p:nvGrpSpPr>
      <p:grpSpPr>
        <a:xfrm>
          <a:off x="0" y="0"/>
          <a:ext cx="0" cy="0"/>
          <a:chOff x="0" y="0"/>
          <a:chExt cx="0" cy="0"/>
        </a:xfrm>
      </p:grpSpPr>
      <p:sp>
        <p:nvSpPr>
          <p:cNvPr id="4" name="Title 2"/>
          <p:cNvSpPr txBox="1">
            <a:spLocks/>
          </p:cNvSpPr>
          <p:nvPr/>
        </p:nvSpPr>
        <p:spPr>
          <a:xfrm>
            <a:off x="838200" y="3880022"/>
            <a:ext cx="8229600" cy="1090265"/>
          </a:xfrm>
          <a:prstGeom prst="rect">
            <a:avLst/>
          </a:prstGeom>
        </p:spPr>
        <p:txBody>
          <a:bodyPr vert="horz" lIns="0" tIns="45720" rIns="91440" bIns="45720" rtlCol="0" anchor="ctr">
            <a:normAutofit/>
          </a:bodyPr>
          <a:lstStyle>
            <a:lvl1pPr algn="l" defTabSz="457200" rtl="0" eaLnBrk="1" latinLnBrk="0" hangingPunct="1">
              <a:spcBef>
                <a:spcPct val="0"/>
              </a:spcBef>
              <a:buNone/>
              <a:defRPr sz="3600" b="1" kern="1200">
                <a:solidFill>
                  <a:schemeClr val="tx1"/>
                </a:solidFill>
                <a:latin typeface="Arial"/>
                <a:ea typeface="+mj-ea"/>
                <a:cs typeface="Arial"/>
              </a:defRPr>
            </a:lvl1pPr>
          </a:lstStyle>
          <a:p>
            <a:pPr lvl="0"/>
            <a:r>
              <a:rPr lang="en-US" dirty="0" smtClean="0">
                <a:solidFill>
                  <a:schemeClr val="bg1"/>
                </a:solidFill>
              </a:rPr>
              <a:t>Public Safety</a:t>
            </a:r>
            <a:endParaRPr lang="en-US" dirty="0">
              <a:solidFill>
                <a:schemeClr val="bg1"/>
              </a:solidFill>
            </a:endParaRPr>
          </a:p>
        </p:txBody>
      </p:sp>
    </p:spTree>
    <p:extLst>
      <p:ext uri="{BB962C8B-B14F-4D97-AF65-F5344CB8AC3E}">
        <p14:creationId xmlns:p14="http://schemas.microsoft.com/office/powerpoint/2010/main" val="10858827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1986073"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rPr>
              <a:t>Q8: </a:t>
            </a:r>
            <a:r>
              <a:rPr lang="en-US" sz="1600" dirty="0">
                <a:latin typeface="Arial" panose="020B0604020202020204" pitchFamily="34" charset="0"/>
                <a:cs typeface="Arial" panose="020B0604020202020204" pitchFamily="34" charset="0"/>
              </a:rPr>
              <a:t>How safe do you feel in the following areas of Lincoln</a:t>
            </a:r>
            <a:r>
              <a:rPr lang="en-US"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p:txBody>
      </p:sp>
      <p:graphicFrame>
        <p:nvGraphicFramePr>
          <p:cNvPr id="5" name="Chart 4"/>
          <p:cNvGraphicFramePr>
            <a:graphicFrameLocks/>
          </p:cNvGraphicFramePr>
          <p:nvPr>
            <p:extLst>
              <p:ext uri="{D42A27DB-BD31-4B8C-83A1-F6EECF244321}">
                <p14:modId xmlns:p14="http://schemas.microsoft.com/office/powerpoint/2010/main" val="419925564"/>
              </p:ext>
            </p:extLst>
          </p:nvPr>
        </p:nvGraphicFramePr>
        <p:xfrm>
          <a:off x="243840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3900521" y="5621023"/>
            <a:ext cx="5764340" cy="276999"/>
          </a:xfrm>
          <a:prstGeom prst="rect">
            <a:avLst/>
          </a:prstGeom>
          <a:noFill/>
        </p:spPr>
        <p:txBody>
          <a:bodyPr wrap="square" rtlCol="0">
            <a:spAutoFit/>
          </a:bodyPr>
          <a:lstStyle/>
          <a:p>
            <a:r>
              <a:rPr lang="en-US" sz="1200" dirty="0" smtClean="0"/>
              <a:t>Not at all safe					               	                                      Very safe</a:t>
            </a:r>
            <a:endParaRPr lang="en-US" sz="1200" dirty="0"/>
          </a:p>
        </p:txBody>
      </p:sp>
    </p:spTree>
    <p:extLst>
      <p:ext uri="{BB962C8B-B14F-4D97-AF65-F5344CB8AC3E}">
        <p14:creationId xmlns:p14="http://schemas.microsoft.com/office/powerpoint/2010/main" val="12708195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1986073"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rPr>
              <a:t>Q9: </a:t>
            </a:r>
            <a:r>
              <a:rPr lang="en-US" sz="1600" dirty="0">
                <a:latin typeface="Arial" panose="020B0604020202020204" pitchFamily="34" charset="0"/>
                <a:cs typeface="Arial" panose="020B0604020202020204" pitchFamily="34" charset="0"/>
              </a:rPr>
              <a:t>Please indicate if you think the current police presence in the following areas is sufficient or if you believe a greater police presence is needed.</a:t>
            </a:r>
          </a:p>
        </p:txBody>
      </p:sp>
      <p:graphicFrame>
        <p:nvGraphicFramePr>
          <p:cNvPr id="7" name="Chart 6"/>
          <p:cNvGraphicFramePr>
            <a:graphicFrameLocks/>
          </p:cNvGraphicFramePr>
          <p:nvPr>
            <p:extLst>
              <p:ext uri="{D42A27DB-BD31-4B8C-83A1-F6EECF244321}">
                <p14:modId xmlns:p14="http://schemas.microsoft.com/office/powerpoint/2010/main" val="218349057"/>
              </p:ext>
            </p:extLst>
          </p:nvPr>
        </p:nvGraphicFramePr>
        <p:xfrm>
          <a:off x="243840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932972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458661" y="1872777"/>
            <a:ext cx="4216915" cy="1429966"/>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rPr>
              <a:t>Q11: </a:t>
            </a:r>
            <a:r>
              <a:rPr lang="en-US" sz="1600" dirty="0">
                <a:latin typeface="Arial" panose="020B0604020202020204" pitchFamily="34" charset="0"/>
                <a:cs typeface="Arial" panose="020B0604020202020204" pitchFamily="34" charset="0"/>
              </a:rPr>
              <a:t>If you have received a service in the past year, how would you rate your satisfaction with the service you received?</a:t>
            </a:r>
          </a:p>
        </p:txBody>
      </p:sp>
      <p:graphicFrame>
        <p:nvGraphicFramePr>
          <p:cNvPr id="5" name="Chart 4"/>
          <p:cNvGraphicFramePr>
            <a:graphicFrameLocks/>
          </p:cNvGraphicFramePr>
          <p:nvPr>
            <p:extLst>
              <p:ext uri="{D42A27DB-BD31-4B8C-83A1-F6EECF244321}">
                <p14:modId xmlns:p14="http://schemas.microsoft.com/office/powerpoint/2010/main" val="4166367486"/>
              </p:ext>
            </p:extLst>
          </p:nvPr>
        </p:nvGraphicFramePr>
        <p:xfrm>
          <a:off x="290235" y="398834"/>
          <a:ext cx="6400800" cy="3200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2370855140"/>
              </p:ext>
            </p:extLst>
          </p:nvPr>
        </p:nvGraphicFramePr>
        <p:xfrm>
          <a:off x="5311909" y="2776030"/>
          <a:ext cx="640080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1"/>
          <p:cNvSpPr txBox="1">
            <a:spLocks/>
          </p:cNvSpPr>
          <p:nvPr/>
        </p:nvSpPr>
        <p:spPr>
          <a:xfrm>
            <a:off x="267536" y="376136"/>
            <a:ext cx="5283526"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rPr>
              <a:t>Q10: </a:t>
            </a:r>
            <a:r>
              <a:rPr lang="en-US" sz="1600" dirty="0">
                <a:latin typeface="Arial" panose="020B0604020202020204" pitchFamily="34" charset="0"/>
                <a:cs typeface="Arial" panose="020B0604020202020204" pitchFamily="34" charset="0"/>
              </a:rPr>
              <a:t>Have you received service from the police in the past year?</a:t>
            </a:r>
          </a:p>
        </p:txBody>
      </p:sp>
      <p:sp>
        <p:nvSpPr>
          <p:cNvPr id="9" name="TextBox 8"/>
          <p:cNvSpPr txBox="1"/>
          <p:nvPr/>
        </p:nvSpPr>
        <p:spPr>
          <a:xfrm>
            <a:off x="5551061" y="6099649"/>
            <a:ext cx="6056266" cy="276999"/>
          </a:xfrm>
          <a:prstGeom prst="rect">
            <a:avLst/>
          </a:prstGeom>
          <a:noFill/>
        </p:spPr>
        <p:txBody>
          <a:bodyPr wrap="square" rtlCol="0">
            <a:spAutoFit/>
          </a:bodyPr>
          <a:lstStyle/>
          <a:p>
            <a:r>
              <a:rPr lang="en-US" sz="1200" dirty="0" smtClean="0"/>
              <a:t>Not at all satisfied				               	                		Very satisfied</a:t>
            </a:r>
            <a:endParaRPr lang="en-US" sz="1200" dirty="0"/>
          </a:p>
        </p:txBody>
      </p:sp>
    </p:spTree>
    <p:extLst>
      <p:ext uri="{BB962C8B-B14F-4D97-AF65-F5344CB8AC3E}">
        <p14:creationId xmlns:p14="http://schemas.microsoft.com/office/powerpoint/2010/main" val="11654233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1986073"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rPr>
              <a:t>Q12: </a:t>
            </a:r>
            <a:r>
              <a:rPr lang="en-US" sz="1600" dirty="0">
                <a:latin typeface="Arial" panose="020B0604020202020204" pitchFamily="34" charset="0"/>
                <a:cs typeface="Arial" panose="020B0604020202020204" pitchFamily="34" charset="0"/>
              </a:rPr>
              <a:t>Have you used the Police Department's section on the City of Lincoln's website?</a:t>
            </a:r>
          </a:p>
        </p:txBody>
      </p:sp>
      <p:graphicFrame>
        <p:nvGraphicFramePr>
          <p:cNvPr id="6" name="Chart 5"/>
          <p:cNvGraphicFramePr>
            <a:graphicFrameLocks/>
          </p:cNvGraphicFramePr>
          <p:nvPr>
            <p:extLst>
              <p:ext uri="{D42A27DB-BD31-4B8C-83A1-F6EECF244321}">
                <p14:modId xmlns:p14="http://schemas.microsoft.com/office/powerpoint/2010/main" val="2628062828"/>
              </p:ext>
            </p:extLst>
          </p:nvPr>
        </p:nvGraphicFramePr>
        <p:xfrm>
          <a:off x="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047665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1986073"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Q13: </a:t>
            </a:r>
            <a:r>
              <a:rPr lang="en-US" sz="1600" dirty="0">
                <a:latin typeface="+mn-lt"/>
              </a:rPr>
              <a:t>Please rate how likely you would be to use the following services if they were provided by the Police Department.</a:t>
            </a:r>
          </a:p>
        </p:txBody>
      </p:sp>
      <p:graphicFrame>
        <p:nvGraphicFramePr>
          <p:cNvPr id="5" name="Chart 4"/>
          <p:cNvGraphicFramePr>
            <a:graphicFrameLocks/>
          </p:cNvGraphicFramePr>
          <p:nvPr>
            <p:extLst>
              <p:ext uri="{D42A27DB-BD31-4B8C-83A1-F6EECF244321}">
                <p14:modId xmlns:p14="http://schemas.microsoft.com/office/powerpoint/2010/main" val="4276854441"/>
              </p:ext>
            </p:extLst>
          </p:nvPr>
        </p:nvGraphicFramePr>
        <p:xfrm>
          <a:off x="243840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4221177" y="5552625"/>
            <a:ext cx="5582579" cy="281016"/>
          </a:xfrm>
          <a:prstGeom prst="rect">
            <a:avLst/>
          </a:prstGeom>
          <a:noFill/>
        </p:spPr>
        <p:txBody>
          <a:bodyPr wrap="square" rtlCol="0">
            <a:spAutoFit/>
          </a:bodyPr>
          <a:lstStyle/>
          <a:p>
            <a:r>
              <a:rPr lang="en-US" sz="1200" dirty="0" smtClean="0"/>
              <a:t>Not at all likely				               	                           Very likely</a:t>
            </a:r>
            <a:endParaRPr lang="en-US" sz="1200" dirty="0"/>
          </a:p>
        </p:txBody>
      </p:sp>
    </p:spTree>
    <p:extLst>
      <p:ext uri="{BB962C8B-B14F-4D97-AF65-F5344CB8AC3E}">
        <p14:creationId xmlns:p14="http://schemas.microsoft.com/office/powerpoint/2010/main" val="33487191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49637070"/>
              </p:ext>
            </p:extLst>
          </p:nvPr>
        </p:nvGraphicFramePr>
        <p:xfrm>
          <a:off x="243840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1"/>
          <p:cNvSpPr txBox="1">
            <a:spLocks/>
          </p:cNvSpPr>
          <p:nvPr/>
        </p:nvSpPr>
        <p:spPr>
          <a:xfrm>
            <a:off x="115136" y="398834"/>
            <a:ext cx="11986073"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Q14: </a:t>
            </a:r>
            <a:r>
              <a:rPr lang="en-US" sz="1600" dirty="0">
                <a:latin typeface="+mn-lt"/>
              </a:rPr>
              <a:t>If you have received any of the following Fire Department services during the past year, please indicate how satisfied you were with the services you received</a:t>
            </a:r>
            <a:r>
              <a:rPr lang="en-US" sz="1600" dirty="0" smtClean="0">
                <a:latin typeface="+mn-lt"/>
              </a:rPr>
              <a:t>.</a:t>
            </a:r>
            <a:endParaRPr lang="en-US" sz="1600" dirty="0">
              <a:latin typeface="+mn-lt"/>
            </a:endParaRPr>
          </a:p>
        </p:txBody>
      </p:sp>
      <p:sp>
        <p:nvSpPr>
          <p:cNvPr id="7" name="TextBox 6"/>
          <p:cNvSpPr txBox="1"/>
          <p:nvPr/>
        </p:nvSpPr>
        <p:spPr>
          <a:xfrm>
            <a:off x="4455324" y="5589037"/>
            <a:ext cx="5267410" cy="276999"/>
          </a:xfrm>
          <a:prstGeom prst="rect">
            <a:avLst/>
          </a:prstGeom>
          <a:noFill/>
        </p:spPr>
        <p:txBody>
          <a:bodyPr wrap="square" rtlCol="0">
            <a:spAutoFit/>
          </a:bodyPr>
          <a:lstStyle/>
          <a:p>
            <a:r>
              <a:rPr lang="en-US" sz="1200" dirty="0" smtClean="0"/>
              <a:t>Not at all satisfied				               	               Very satisfied</a:t>
            </a:r>
            <a:endParaRPr lang="en-US" sz="1200" dirty="0"/>
          </a:p>
        </p:txBody>
      </p:sp>
    </p:spTree>
    <p:extLst>
      <p:ext uri="{BB962C8B-B14F-4D97-AF65-F5344CB8AC3E}">
        <p14:creationId xmlns:p14="http://schemas.microsoft.com/office/powerpoint/2010/main" val="14930367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23879">
              <a:srgbClr val="70AD47">
                <a:lumMod val="90000"/>
                <a:lumOff val="10000"/>
              </a:srgbClr>
            </a:gs>
            <a:gs pos="7080">
              <a:schemeClr val="accent6">
                <a:lumMod val="99000"/>
              </a:schemeClr>
            </a:gs>
            <a:gs pos="49000">
              <a:schemeClr val="accent6">
                <a:lumMod val="92000"/>
                <a:lumOff val="8000"/>
              </a:schemeClr>
            </a:gs>
            <a:gs pos="74000">
              <a:schemeClr val="accent6"/>
            </a:gs>
            <a:gs pos="100000">
              <a:schemeClr val="accent6">
                <a:lumMod val="99000"/>
                <a:lumOff val="1000"/>
              </a:schemeClr>
            </a:gs>
          </a:gsLst>
          <a:lin ang="5400000" scaled="1"/>
        </a:gradFill>
        <a:effectLst/>
      </p:bgPr>
    </p:bg>
    <p:spTree>
      <p:nvGrpSpPr>
        <p:cNvPr id="1" name=""/>
        <p:cNvGrpSpPr/>
        <p:nvPr/>
      </p:nvGrpSpPr>
      <p:grpSpPr>
        <a:xfrm>
          <a:off x="0" y="0"/>
          <a:ext cx="0" cy="0"/>
          <a:chOff x="0" y="0"/>
          <a:chExt cx="0" cy="0"/>
        </a:xfrm>
      </p:grpSpPr>
      <p:sp>
        <p:nvSpPr>
          <p:cNvPr id="4" name="Title 2"/>
          <p:cNvSpPr txBox="1">
            <a:spLocks/>
          </p:cNvSpPr>
          <p:nvPr/>
        </p:nvSpPr>
        <p:spPr>
          <a:xfrm>
            <a:off x="838200" y="3880022"/>
            <a:ext cx="8229600" cy="1090265"/>
          </a:xfrm>
          <a:prstGeom prst="rect">
            <a:avLst/>
          </a:prstGeom>
        </p:spPr>
        <p:txBody>
          <a:bodyPr vert="horz" lIns="0" tIns="45720" rIns="91440" bIns="45720" rtlCol="0" anchor="ctr">
            <a:normAutofit/>
          </a:bodyPr>
          <a:lstStyle>
            <a:lvl1pPr algn="l" defTabSz="457200" rtl="0" eaLnBrk="1" latinLnBrk="0" hangingPunct="1">
              <a:spcBef>
                <a:spcPct val="0"/>
              </a:spcBef>
              <a:buNone/>
              <a:defRPr sz="3600" b="1" kern="1200">
                <a:solidFill>
                  <a:schemeClr val="tx1"/>
                </a:solidFill>
                <a:latin typeface="Arial"/>
                <a:ea typeface="+mj-ea"/>
                <a:cs typeface="Arial"/>
              </a:defRPr>
            </a:lvl1pPr>
          </a:lstStyle>
          <a:p>
            <a:pPr lvl="0"/>
            <a:r>
              <a:rPr lang="en-US" dirty="0" smtClean="0">
                <a:solidFill>
                  <a:schemeClr val="bg1"/>
                </a:solidFill>
              </a:rPr>
              <a:t>Special Events</a:t>
            </a:r>
            <a:endParaRPr lang="en-US" dirty="0">
              <a:solidFill>
                <a:schemeClr val="bg1"/>
              </a:solidFill>
            </a:endParaRPr>
          </a:p>
        </p:txBody>
      </p:sp>
    </p:spTree>
    <p:extLst>
      <p:ext uri="{BB962C8B-B14F-4D97-AF65-F5344CB8AC3E}">
        <p14:creationId xmlns:p14="http://schemas.microsoft.com/office/powerpoint/2010/main" val="3240318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88362588"/>
              </p:ext>
            </p:extLst>
          </p:nvPr>
        </p:nvGraphicFramePr>
        <p:xfrm>
          <a:off x="243840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1"/>
          <p:cNvSpPr txBox="1">
            <a:spLocks/>
          </p:cNvSpPr>
          <p:nvPr/>
        </p:nvSpPr>
        <p:spPr>
          <a:xfrm>
            <a:off x="115136" y="398834"/>
            <a:ext cx="11986073"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Q15: </a:t>
            </a:r>
            <a:r>
              <a:rPr lang="en-US" sz="1600" dirty="0">
                <a:latin typeface="+mn-lt"/>
              </a:rPr>
              <a:t>If you have attended a city event in the past 12 months, please indicate your level of satisfaction in the following areas as pertains to special events.</a:t>
            </a:r>
          </a:p>
        </p:txBody>
      </p:sp>
      <p:sp>
        <p:nvSpPr>
          <p:cNvPr id="7" name="TextBox 6"/>
          <p:cNvSpPr txBox="1"/>
          <p:nvPr/>
        </p:nvSpPr>
        <p:spPr>
          <a:xfrm>
            <a:off x="3355729" y="5544274"/>
            <a:ext cx="6181809" cy="276999"/>
          </a:xfrm>
          <a:prstGeom prst="rect">
            <a:avLst/>
          </a:prstGeom>
          <a:noFill/>
        </p:spPr>
        <p:txBody>
          <a:bodyPr wrap="square" rtlCol="0">
            <a:spAutoFit/>
          </a:bodyPr>
          <a:lstStyle/>
          <a:p>
            <a:r>
              <a:rPr lang="en-US" sz="1200" dirty="0" smtClean="0"/>
              <a:t>Not at all satisfied				               	                                           Very satisfied</a:t>
            </a:r>
            <a:endParaRPr lang="en-US" sz="1200" dirty="0"/>
          </a:p>
        </p:txBody>
      </p:sp>
    </p:spTree>
    <p:extLst>
      <p:ext uri="{BB962C8B-B14F-4D97-AF65-F5344CB8AC3E}">
        <p14:creationId xmlns:p14="http://schemas.microsoft.com/office/powerpoint/2010/main" val="62949017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1986073"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Q16: </a:t>
            </a:r>
            <a:r>
              <a:rPr lang="en-US" sz="1600" dirty="0">
                <a:latin typeface="+mn-lt"/>
              </a:rPr>
              <a:t>How do you learn about special events sponsored by the City of Lincoln? (Check all that apply)</a:t>
            </a:r>
          </a:p>
        </p:txBody>
      </p:sp>
      <p:graphicFrame>
        <p:nvGraphicFramePr>
          <p:cNvPr id="6" name="Chart 5"/>
          <p:cNvGraphicFramePr>
            <a:graphicFrameLocks/>
          </p:cNvGraphicFramePr>
          <p:nvPr>
            <p:extLst>
              <p:ext uri="{D42A27DB-BD31-4B8C-83A1-F6EECF244321}">
                <p14:modId xmlns:p14="http://schemas.microsoft.com/office/powerpoint/2010/main" val="445132931"/>
              </p:ext>
            </p:extLst>
          </p:nvPr>
        </p:nvGraphicFramePr>
        <p:xfrm>
          <a:off x="243840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7002083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7" y="398834"/>
            <a:ext cx="6216216"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Q17: </a:t>
            </a:r>
            <a:r>
              <a:rPr lang="en-US" sz="1600" dirty="0">
                <a:latin typeface="+mn-lt"/>
              </a:rPr>
              <a:t>Is your residence or place of employment impacted by a special event?</a:t>
            </a:r>
          </a:p>
        </p:txBody>
      </p:sp>
      <p:graphicFrame>
        <p:nvGraphicFramePr>
          <p:cNvPr id="6" name="Chart 5"/>
          <p:cNvGraphicFramePr>
            <a:graphicFrameLocks/>
          </p:cNvGraphicFramePr>
          <p:nvPr>
            <p:extLst>
              <p:ext uri="{D42A27DB-BD31-4B8C-83A1-F6EECF244321}">
                <p14:modId xmlns:p14="http://schemas.microsoft.com/office/powerpoint/2010/main" val="1702858588"/>
              </p:ext>
            </p:extLst>
          </p:nvPr>
        </p:nvGraphicFramePr>
        <p:xfrm>
          <a:off x="540153" y="1242591"/>
          <a:ext cx="5486400" cy="3200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a:graphicFrameLocks/>
          </p:cNvGraphicFramePr>
          <p:nvPr>
            <p:extLst>
              <p:ext uri="{D42A27DB-BD31-4B8C-83A1-F6EECF244321}">
                <p14:modId xmlns:p14="http://schemas.microsoft.com/office/powerpoint/2010/main" val="1219509564"/>
              </p:ext>
            </p:extLst>
          </p:nvPr>
        </p:nvGraphicFramePr>
        <p:xfrm>
          <a:off x="6331353" y="2476983"/>
          <a:ext cx="548640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1"/>
          <p:cNvSpPr txBox="1">
            <a:spLocks/>
          </p:cNvSpPr>
          <p:nvPr/>
        </p:nvSpPr>
        <p:spPr>
          <a:xfrm>
            <a:off x="6620719" y="1789726"/>
            <a:ext cx="5335929" cy="687257"/>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Q18: </a:t>
            </a:r>
            <a:r>
              <a:rPr lang="en-US" sz="1600" dirty="0">
                <a:latin typeface="+mn-lt"/>
              </a:rPr>
              <a:t>If yes, is the city attentive to your needs and concerns surrounding the special event?</a:t>
            </a:r>
          </a:p>
        </p:txBody>
      </p:sp>
    </p:spTree>
    <p:extLst>
      <p:ext uri="{BB962C8B-B14F-4D97-AF65-F5344CB8AC3E}">
        <p14:creationId xmlns:p14="http://schemas.microsoft.com/office/powerpoint/2010/main" val="308953014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Q19: </a:t>
            </a:r>
            <a:r>
              <a:rPr lang="en-US" sz="1600" dirty="0">
                <a:latin typeface="+mn-lt"/>
              </a:rPr>
              <a:t>What types of events would you attend if they were held in Lincoln? (Check all that apply)</a:t>
            </a:r>
          </a:p>
        </p:txBody>
      </p:sp>
      <p:graphicFrame>
        <p:nvGraphicFramePr>
          <p:cNvPr id="7" name="Chart 6"/>
          <p:cNvGraphicFramePr>
            <a:graphicFrameLocks/>
          </p:cNvGraphicFramePr>
          <p:nvPr>
            <p:extLst>
              <p:ext uri="{D42A27DB-BD31-4B8C-83A1-F6EECF244321}">
                <p14:modId xmlns:p14="http://schemas.microsoft.com/office/powerpoint/2010/main" val="1280799526"/>
              </p:ext>
            </p:extLst>
          </p:nvPr>
        </p:nvGraphicFramePr>
        <p:xfrm>
          <a:off x="243840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076166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23879">
              <a:srgbClr val="70AD47">
                <a:lumMod val="90000"/>
                <a:lumOff val="10000"/>
              </a:srgbClr>
            </a:gs>
            <a:gs pos="7080">
              <a:schemeClr val="accent6">
                <a:lumMod val="99000"/>
              </a:schemeClr>
            </a:gs>
            <a:gs pos="49000">
              <a:schemeClr val="accent6">
                <a:lumMod val="92000"/>
                <a:lumOff val="8000"/>
              </a:schemeClr>
            </a:gs>
            <a:gs pos="74000">
              <a:schemeClr val="accent6"/>
            </a:gs>
            <a:gs pos="100000">
              <a:schemeClr val="accent6">
                <a:lumMod val="99000"/>
                <a:lumOff val="1000"/>
              </a:schemeClr>
            </a:gs>
          </a:gsLst>
          <a:lin ang="5400000" scaled="1"/>
        </a:gradFill>
        <a:effectLst/>
      </p:bgPr>
    </p:bg>
    <p:spTree>
      <p:nvGrpSpPr>
        <p:cNvPr id="1" name=""/>
        <p:cNvGrpSpPr/>
        <p:nvPr/>
      </p:nvGrpSpPr>
      <p:grpSpPr>
        <a:xfrm>
          <a:off x="0" y="0"/>
          <a:ext cx="0" cy="0"/>
          <a:chOff x="0" y="0"/>
          <a:chExt cx="0" cy="0"/>
        </a:xfrm>
      </p:grpSpPr>
      <p:sp>
        <p:nvSpPr>
          <p:cNvPr id="4" name="Title 2"/>
          <p:cNvSpPr txBox="1">
            <a:spLocks/>
          </p:cNvSpPr>
          <p:nvPr/>
        </p:nvSpPr>
        <p:spPr>
          <a:xfrm>
            <a:off x="838200" y="3880022"/>
            <a:ext cx="8229600" cy="1090265"/>
          </a:xfrm>
          <a:prstGeom prst="rect">
            <a:avLst/>
          </a:prstGeom>
        </p:spPr>
        <p:txBody>
          <a:bodyPr vert="horz" lIns="0" tIns="45720" rIns="91440" bIns="45720" rtlCol="0" anchor="ctr">
            <a:normAutofit/>
          </a:bodyPr>
          <a:lstStyle>
            <a:lvl1pPr algn="l" defTabSz="457200" rtl="0" eaLnBrk="1" latinLnBrk="0" hangingPunct="1">
              <a:spcBef>
                <a:spcPct val="0"/>
              </a:spcBef>
              <a:buNone/>
              <a:defRPr sz="3600" b="1" kern="1200">
                <a:solidFill>
                  <a:schemeClr val="tx1"/>
                </a:solidFill>
                <a:latin typeface="Arial"/>
                <a:ea typeface="+mj-ea"/>
                <a:cs typeface="Arial"/>
              </a:defRPr>
            </a:lvl1pPr>
          </a:lstStyle>
          <a:p>
            <a:pPr lvl="0"/>
            <a:r>
              <a:rPr lang="en-US" dirty="0" smtClean="0">
                <a:solidFill>
                  <a:schemeClr val="bg1"/>
                </a:solidFill>
              </a:rPr>
              <a:t>Downtown Lincoln</a:t>
            </a:r>
            <a:endParaRPr lang="en-US" dirty="0">
              <a:solidFill>
                <a:schemeClr val="bg1"/>
              </a:solidFill>
            </a:endParaRPr>
          </a:p>
        </p:txBody>
      </p:sp>
    </p:spTree>
    <p:extLst>
      <p:ext uri="{BB962C8B-B14F-4D97-AF65-F5344CB8AC3E}">
        <p14:creationId xmlns:p14="http://schemas.microsoft.com/office/powerpoint/2010/main" val="219719577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Q20: </a:t>
            </a:r>
            <a:r>
              <a:rPr lang="en-US" sz="1600" dirty="0">
                <a:latin typeface="+mn-lt"/>
              </a:rPr>
              <a:t>How often do you visit downtown Lincoln?</a:t>
            </a:r>
          </a:p>
        </p:txBody>
      </p:sp>
      <p:graphicFrame>
        <p:nvGraphicFramePr>
          <p:cNvPr id="5" name="Chart 4"/>
          <p:cNvGraphicFramePr>
            <a:graphicFrameLocks/>
          </p:cNvGraphicFramePr>
          <p:nvPr>
            <p:extLst>
              <p:ext uri="{D42A27DB-BD31-4B8C-83A1-F6EECF244321}">
                <p14:modId xmlns:p14="http://schemas.microsoft.com/office/powerpoint/2010/main" val="1197707822"/>
              </p:ext>
            </p:extLst>
          </p:nvPr>
        </p:nvGraphicFramePr>
        <p:xfrm>
          <a:off x="115136" y="985793"/>
          <a:ext cx="5486400" cy="3200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1495606081"/>
              </p:ext>
            </p:extLst>
          </p:nvPr>
        </p:nvGraphicFramePr>
        <p:xfrm>
          <a:off x="6516548" y="2793597"/>
          <a:ext cx="548640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1"/>
          <p:cNvSpPr txBox="1">
            <a:spLocks/>
          </p:cNvSpPr>
          <p:nvPr/>
        </p:nvSpPr>
        <p:spPr>
          <a:xfrm>
            <a:off x="6598890" y="2356885"/>
            <a:ext cx="5022094"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Q21: </a:t>
            </a:r>
            <a:r>
              <a:rPr lang="en-US" sz="1600" dirty="0">
                <a:latin typeface="+mn-lt"/>
              </a:rPr>
              <a:t>Why do you visit downtown Lincoln? (Check all that apply)</a:t>
            </a:r>
          </a:p>
        </p:txBody>
      </p:sp>
    </p:spTree>
    <p:extLst>
      <p:ext uri="{BB962C8B-B14F-4D97-AF65-F5344CB8AC3E}">
        <p14:creationId xmlns:p14="http://schemas.microsoft.com/office/powerpoint/2010/main" val="255449662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Q22: </a:t>
            </a:r>
            <a:r>
              <a:rPr lang="en-US" sz="1600" dirty="0">
                <a:latin typeface="+mn-lt"/>
              </a:rPr>
              <a:t>How would you rate downtown Lincoln on the following.</a:t>
            </a:r>
          </a:p>
        </p:txBody>
      </p:sp>
      <p:graphicFrame>
        <p:nvGraphicFramePr>
          <p:cNvPr id="7" name="Chart 6"/>
          <p:cNvGraphicFramePr>
            <a:graphicFrameLocks/>
          </p:cNvGraphicFramePr>
          <p:nvPr>
            <p:extLst>
              <p:ext uri="{D42A27DB-BD31-4B8C-83A1-F6EECF244321}">
                <p14:modId xmlns:p14="http://schemas.microsoft.com/office/powerpoint/2010/main" val="2658422712"/>
              </p:ext>
            </p:extLst>
          </p:nvPr>
        </p:nvGraphicFramePr>
        <p:xfrm>
          <a:off x="243840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5017318" y="5428529"/>
            <a:ext cx="4867462" cy="276999"/>
          </a:xfrm>
          <a:prstGeom prst="rect">
            <a:avLst/>
          </a:prstGeom>
          <a:noFill/>
        </p:spPr>
        <p:txBody>
          <a:bodyPr wrap="square" rtlCol="0">
            <a:spAutoFit/>
          </a:bodyPr>
          <a:lstStyle/>
          <a:p>
            <a:r>
              <a:rPr lang="en-US" sz="1200" dirty="0"/>
              <a:t>P</a:t>
            </a:r>
            <a:r>
              <a:rPr lang="en-US" sz="1200" dirty="0" smtClean="0"/>
              <a:t>oor				               	   	                   Excellent </a:t>
            </a:r>
            <a:endParaRPr lang="en-US" sz="1200" dirty="0"/>
          </a:p>
        </p:txBody>
      </p:sp>
    </p:spTree>
    <p:extLst>
      <p:ext uri="{BB962C8B-B14F-4D97-AF65-F5344CB8AC3E}">
        <p14:creationId xmlns:p14="http://schemas.microsoft.com/office/powerpoint/2010/main" val="402976157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Q23: </a:t>
            </a:r>
            <a:r>
              <a:rPr lang="en-US" sz="1600" dirty="0">
                <a:latin typeface="+mn-lt"/>
              </a:rPr>
              <a:t>What improvements would you like to see to downtown Lincoln?</a:t>
            </a:r>
          </a:p>
        </p:txBody>
      </p:sp>
      <p:graphicFrame>
        <p:nvGraphicFramePr>
          <p:cNvPr id="5" name="Chart 4"/>
          <p:cNvGraphicFramePr>
            <a:graphicFrameLocks/>
          </p:cNvGraphicFramePr>
          <p:nvPr>
            <p:extLst>
              <p:ext uri="{D42A27DB-BD31-4B8C-83A1-F6EECF244321}">
                <p14:modId xmlns:p14="http://schemas.microsoft.com/office/powerpoint/2010/main" val="2164716291"/>
              </p:ext>
            </p:extLst>
          </p:nvPr>
        </p:nvGraphicFramePr>
        <p:xfrm>
          <a:off x="2338086" y="1485659"/>
          <a:ext cx="7315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7390369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23879">
              <a:srgbClr val="70AD47">
                <a:lumMod val="90000"/>
                <a:lumOff val="10000"/>
              </a:srgbClr>
            </a:gs>
            <a:gs pos="7080">
              <a:schemeClr val="accent6">
                <a:lumMod val="99000"/>
              </a:schemeClr>
            </a:gs>
            <a:gs pos="49000">
              <a:schemeClr val="accent6">
                <a:lumMod val="92000"/>
                <a:lumOff val="8000"/>
              </a:schemeClr>
            </a:gs>
            <a:gs pos="74000">
              <a:schemeClr val="accent6"/>
            </a:gs>
            <a:gs pos="100000">
              <a:schemeClr val="accent6">
                <a:lumMod val="99000"/>
                <a:lumOff val="1000"/>
              </a:schemeClr>
            </a:gs>
          </a:gsLst>
          <a:lin ang="5400000" scaled="1"/>
        </a:gradFill>
        <a:effectLst/>
      </p:bgPr>
    </p:bg>
    <p:spTree>
      <p:nvGrpSpPr>
        <p:cNvPr id="1" name=""/>
        <p:cNvGrpSpPr/>
        <p:nvPr/>
      </p:nvGrpSpPr>
      <p:grpSpPr>
        <a:xfrm>
          <a:off x="0" y="0"/>
          <a:ext cx="0" cy="0"/>
          <a:chOff x="0" y="0"/>
          <a:chExt cx="0" cy="0"/>
        </a:xfrm>
      </p:grpSpPr>
      <p:sp>
        <p:nvSpPr>
          <p:cNvPr id="4" name="Title 2"/>
          <p:cNvSpPr txBox="1">
            <a:spLocks/>
          </p:cNvSpPr>
          <p:nvPr/>
        </p:nvSpPr>
        <p:spPr>
          <a:xfrm>
            <a:off x="838200" y="3880022"/>
            <a:ext cx="8229600" cy="1090265"/>
          </a:xfrm>
          <a:prstGeom prst="rect">
            <a:avLst/>
          </a:prstGeom>
        </p:spPr>
        <p:txBody>
          <a:bodyPr vert="horz" lIns="0" tIns="45720" rIns="91440" bIns="45720" rtlCol="0" anchor="ctr">
            <a:normAutofit/>
          </a:bodyPr>
          <a:lstStyle>
            <a:lvl1pPr algn="l" defTabSz="457200" rtl="0" eaLnBrk="1" latinLnBrk="0" hangingPunct="1">
              <a:spcBef>
                <a:spcPct val="0"/>
              </a:spcBef>
              <a:buNone/>
              <a:defRPr sz="3600" b="1" kern="1200">
                <a:solidFill>
                  <a:schemeClr val="tx1"/>
                </a:solidFill>
                <a:latin typeface="Arial"/>
                <a:ea typeface="+mj-ea"/>
                <a:cs typeface="Arial"/>
              </a:defRPr>
            </a:lvl1pPr>
          </a:lstStyle>
          <a:p>
            <a:pPr lvl="0"/>
            <a:r>
              <a:rPr lang="en-US" dirty="0" smtClean="0">
                <a:solidFill>
                  <a:schemeClr val="bg1"/>
                </a:solidFill>
              </a:rPr>
              <a:t>Traffic</a:t>
            </a:r>
            <a:endParaRPr lang="en-US" dirty="0">
              <a:solidFill>
                <a:schemeClr val="bg1"/>
              </a:solidFill>
            </a:endParaRPr>
          </a:p>
        </p:txBody>
      </p:sp>
    </p:spTree>
    <p:extLst>
      <p:ext uri="{BB962C8B-B14F-4D97-AF65-F5344CB8AC3E}">
        <p14:creationId xmlns:p14="http://schemas.microsoft.com/office/powerpoint/2010/main" val="227616700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Q24: </a:t>
            </a:r>
            <a:r>
              <a:rPr lang="en-US" sz="1600" dirty="0">
                <a:latin typeface="+mn-lt"/>
              </a:rPr>
              <a:t>Please rate the overall quality of the City of Lincoln’s roads.</a:t>
            </a:r>
          </a:p>
        </p:txBody>
      </p:sp>
      <p:graphicFrame>
        <p:nvGraphicFramePr>
          <p:cNvPr id="6" name="Chart 5"/>
          <p:cNvGraphicFramePr>
            <a:graphicFrameLocks/>
          </p:cNvGraphicFramePr>
          <p:nvPr>
            <p:extLst>
              <p:ext uri="{D42A27DB-BD31-4B8C-83A1-F6EECF244321}">
                <p14:modId xmlns:p14="http://schemas.microsoft.com/office/powerpoint/2010/main" val="1582929148"/>
              </p:ext>
            </p:extLst>
          </p:nvPr>
        </p:nvGraphicFramePr>
        <p:xfrm>
          <a:off x="2895600" y="1828800"/>
          <a:ext cx="6400800" cy="32004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3055717" y="5104437"/>
            <a:ext cx="6470247" cy="276999"/>
          </a:xfrm>
          <a:prstGeom prst="rect">
            <a:avLst/>
          </a:prstGeom>
          <a:noFill/>
        </p:spPr>
        <p:txBody>
          <a:bodyPr wrap="square" rtlCol="0">
            <a:spAutoFit/>
          </a:bodyPr>
          <a:lstStyle/>
          <a:p>
            <a:r>
              <a:rPr lang="en-US" sz="1200" dirty="0"/>
              <a:t>P</a:t>
            </a:r>
            <a:r>
              <a:rPr lang="en-US" sz="1200" dirty="0" smtClean="0"/>
              <a:t>oor				               	   	     					Excellent</a:t>
            </a:r>
            <a:endParaRPr lang="en-US" sz="1200" dirty="0"/>
          </a:p>
        </p:txBody>
      </p:sp>
    </p:spTree>
    <p:extLst>
      <p:ext uri="{BB962C8B-B14F-4D97-AF65-F5344CB8AC3E}">
        <p14:creationId xmlns:p14="http://schemas.microsoft.com/office/powerpoint/2010/main" val="7780573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Q25: </a:t>
            </a:r>
            <a:r>
              <a:rPr lang="en-US" sz="1600" dirty="0">
                <a:latin typeface="+mn-lt"/>
              </a:rPr>
              <a:t>Do any of the following traffic issues negatively affect the quality of life within your neighborhood? (Check all that apply)</a:t>
            </a:r>
          </a:p>
        </p:txBody>
      </p:sp>
      <p:graphicFrame>
        <p:nvGraphicFramePr>
          <p:cNvPr id="5" name="Chart 4"/>
          <p:cNvGraphicFramePr>
            <a:graphicFrameLocks/>
          </p:cNvGraphicFramePr>
          <p:nvPr>
            <p:extLst>
              <p:ext uri="{D42A27DB-BD31-4B8C-83A1-F6EECF244321}">
                <p14:modId xmlns:p14="http://schemas.microsoft.com/office/powerpoint/2010/main" val="731372618"/>
              </p:ext>
            </p:extLst>
          </p:nvPr>
        </p:nvGraphicFramePr>
        <p:xfrm>
          <a:off x="2438400" y="1242588"/>
          <a:ext cx="7315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4947564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Q26: </a:t>
            </a:r>
            <a:r>
              <a:rPr lang="en-US" sz="1600" dirty="0">
                <a:latin typeface="+mn-lt"/>
              </a:rPr>
              <a:t>What is the nearest intersection to where you live?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8471" y="932410"/>
            <a:ext cx="7668410" cy="5925589"/>
          </a:xfrm>
          <a:prstGeom prst="rect">
            <a:avLst/>
          </a:prstGeom>
        </p:spPr>
      </p:pic>
    </p:spTree>
    <p:extLst>
      <p:ext uri="{BB962C8B-B14F-4D97-AF65-F5344CB8AC3E}">
        <p14:creationId xmlns:p14="http://schemas.microsoft.com/office/powerpoint/2010/main" val="18333214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23879">
              <a:srgbClr val="70AD47">
                <a:lumMod val="90000"/>
                <a:lumOff val="10000"/>
              </a:srgbClr>
            </a:gs>
            <a:gs pos="7080">
              <a:schemeClr val="accent6">
                <a:lumMod val="99000"/>
              </a:schemeClr>
            </a:gs>
            <a:gs pos="49000">
              <a:schemeClr val="accent6">
                <a:lumMod val="92000"/>
                <a:lumOff val="8000"/>
              </a:schemeClr>
            </a:gs>
            <a:gs pos="74000">
              <a:schemeClr val="accent6"/>
            </a:gs>
            <a:gs pos="100000">
              <a:schemeClr val="accent6">
                <a:lumMod val="99000"/>
                <a:lumOff val="1000"/>
              </a:schemeClr>
            </a:gs>
          </a:gsLst>
          <a:lin ang="5400000" scaled="1"/>
        </a:gradFill>
        <a:effectLst/>
      </p:bgPr>
    </p:bg>
    <p:spTree>
      <p:nvGrpSpPr>
        <p:cNvPr id="1" name=""/>
        <p:cNvGrpSpPr/>
        <p:nvPr/>
      </p:nvGrpSpPr>
      <p:grpSpPr>
        <a:xfrm>
          <a:off x="0" y="0"/>
          <a:ext cx="0" cy="0"/>
          <a:chOff x="0" y="0"/>
          <a:chExt cx="0" cy="0"/>
        </a:xfrm>
      </p:grpSpPr>
      <p:sp>
        <p:nvSpPr>
          <p:cNvPr id="4" name="Title 2"/>
          <p:cNvSpPr txBox="1">
            <a:spLocks/>
          </p:cNvSpPr>
          <p:nvPr/>
        </p:nvSpPr>
        <p:spPr>
          <a:xfrm>
            <a:off x="838200" y="3880022"/>
            <a:ext cx="8229600" cy="1090265"/>
          </a:xfrm>
          <a:prstGeom prst="rect">
            <a:avLst/>
          </a:prstGeom>
        </p:spPr>
        <p:txBody>
          <a:bodyPr vert="horz" lIns="0" tIns="45720" rIns="91440" bIns="45720" rtlCol="0" anchor="ctr">
            <a:normAutofit/>
          </a:bodyPr>
          <a:lstStyle>
            <a:lvl1pPr algn="l" defTabSz="457200" rtl="0" eaLnBrk="1" latinLnBrk="0" hangingPunct="1">
              <a:spcBef>
                <a:spcPct val="0"/>
              </a:spcBef>
              <a:buNone/>
              <a:defRPr sz="3600" b="1" kern="1200">
                <a:solidFill>
                  <a:schemeClr val="tx1"/>
                </a:solidFill>
                <a:latin typeface="Arial"/>
                <a:ea typeface="+mj-ea"/>
                <a:cs typeface="Arial"/>
              </a:defRPr>
            </a:lvl1pPr>
          </a:lstStyle>
          <a:p>
            <a:pPr lvl="0"/>
            <a:r>
              <a:rPr lang="en-US" dirty="0" smtClean="0">
                <a:solidFill>
                  <a:schemeClr val="bg1"/>
                </a:solidFill>
              </a:rPr>
              <a:t>Engagement and Demographics</a:t>
            </a:r>
            <a:endParaRPr lang="en-US" dirty="0">
              <a:solidFill>
                <a:schemeClr val="bg1"/>
              </a:solidFill>
            </a:endParaRPr>
          </a:p>
        </p:txBody>
      </p:sp>
    </p:spTree>
    <p:extLst>
      <p:ext uri="{BB962C8B-B14F-4D97-AF65-F5344CB8AC3E}">
        <p14:creationId xmlns:p14="http://schemas.microsoft.com/office/powerpoint/2010/main" val="180612709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Q27: </a:t>
            </a:r>
            <a:r>
              <a:rPr lang="en-US" sz="1600" dirty="0">
                <a:latin typeface="+mn-lt"/>
              </a:rPr>
              <a:t>Overall, how interested are you in City of Lincoln issues?</a:t>
            </a:r>
          </a:p>
        </p:txBody>
      </p:sp>
      <p:graphicFrame>
        <p:nvGraphicFramePr>
          <p:cNvPr id="6" name="Chart 5"/>
          <p:cNvGraphicFramePr>
            <a:graphicFrameLocks/>
          </p:cNvGraphicFramePr>
          <p:nvPr>
            <p:extLst>
              <p:ext uri="{D42A27DB-BD31-4B8C-83A1-F6EECF244321}">
                <p14:modId xmlns:p14="http://schemas.microsoft.com/office/powerpoint/2010/main" val="1073815342"/>
              </p:ext>
            </p:extLst>
          </p:nvPr>
        </p:nvGraphicFramePr>
        <p:xfrm>
          <a:off x="2895600" y="1828800"/>
          <a:ext cx="6400800" cy="32004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3055717" y="5104437"/>
            <a:ext cx="6470247" cy="276999"/>
          </a:xfrm>
          <a:prstGeom prst="rect">
            <a:avLst/>
          </a:prstGeom>
          <a:noFill/>
        </p:spPr>
        <p:txBody>
          <a:bodyPr wrap="square" rtlCol="0">
            <a:spAutoFit/>
          </a:bodyPr>
          <a:lstStyle/>
          <a:p>
            <a:r>
              <a:rPr lang="en-US" sz="1200" dirty="0" smtClean="0"/>
              <a:t>Not at all interested		               	   	     				Very Interested</a:t>
            </a:r>
            <a:endParaRPr lang="en-US" sz="1200" dirty="0"/>
          </a:p>
        </p:txBody>
      </p:sp>
    </p:spTree>
    <p:extLst>
      <p:ext uri="{BB962C8B-B14F-4D97-AF65-F5344CB8AC3E}">
        <p14:creationId xmlns:p14="http://schemas.microsoft.com/office/powerpoint/2010/main" val="183554903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Q28: </a:t>
            </a:r>
            <a:r>
              <a:rPr lang="en-US" sz="1600" dirty="0">
                <a:latin typeface="+mn-lt"/>
              </a:rPr>
              <a:t>How well-informed are you about issues in the City of Lincoln?</a:t>
            </a:r>
          </a:p>
        </p:txBody>
      </p:sp>
      <p:sp>
        <p:nvSpPr>
          <p:cNvPr id="7" name="TextBox 6"/>
          <p:cNvSpPr txBox="1"/>
          <p:nvPr/>
        </p:nvSpPr>
        <p:spPr>
          <a:xfrm>
            <a:off x="2951545" y="5081288"/>
            <a:ext cx="6470247" cy="276999"/>
          </a:xfrm>
          <a:prstGeom prst="rect">
            <a:avLst/>
          </a:prstGeom>
          <a:noFill/>
        </p:spPr>
        <p:txBody>
          <a:bodyPr wrap="square" rtlCol="0">
            <a:spAutoFit/>
          </a:bodyPr>
          <a:lstStyle/>
          <a:p>
            <a:r>
              <a:rPr lang="en-US" sz="1200" dirty="0" smtClean="0"/>
              <a:t>Not at all informed		               	   	     				    Very Informed</a:t>
            </a:r>
            <a:endParaRPr lang="en-US" sz="1200" dirty="0"/>
          </a:p>
        </p:txBody>
      </p:sp>
      <p:graphicFrame>
        <p:nvGraphicFramePr>
          <p:cNvPr id="5" name="Chart 4"/>
          <p:cNvGraphicFramePr>
            <a:graphicFrameLocks/>
          </p:cNvGraphicFramePr>
          <p:nvPr>
            <p:extLst>
              <p:ext uri="{D42A27DB-BD31-4B8C-83A1-F6EECF244321}">
                <p14:modId xmlns:p14="http://schemas.microsoft.com/office/powerpoint/2010/main" val="64630199"/>
              </p:ext>
            </p:extLst>
          </p:nvPr>
        </p:nvGraphicFramePr>
        <p:xfrm>
          <a:off x="2895600" y="1828800"/>
          <a:ext cx="6400800" cy="3200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973461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Q29: </a:t>
            </a:r>
            <a:r>
              <a:rPr lang="en-US" sz="1600" dirty="0">
                <a:latin typeface="+mn-lt"/>
              </a:rPr>
              <a:t>How many years have you lived in City of Lincoln?</a:t>
            </a:r>
          </a:p>
        </p:txBody>
      </p:sp>
      <p:graphicFrame>
        <p:nvGraphicFramePr>
          <p:cNvPr id="6" name="Chart 5"/>
          <p:cNvGraphicFramePr>
            <a:graphicFrameLocks/>
          </p:cNvGraphicFramePr>
          <p:nvPr>
            <p:extLst>
              <p:ext uri="{D42A27DB-BD31-4B8C-83A1-F6EECF244321}">
                <p14:modId xmlns:p14="http://schemas.microsoft.com/office/powerpoint/2010/main" val="307720474"/>
              </p:ext>
            </p:extLst>
          </p:nvPr>
        </p:nvGraphicFramePr>
        <p:xfrm>
          <a:off x="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0864638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 30: </a:t>
            </a:r>
            <a:r>
              <a:rPr lang="en-US" sz="1600" dirty="0">
                <a:latin typeface="+mn-lt"/>
              </a:rPr>
              <a:t>If less than 5 years, where did you live previously? (City and State)</a:t>
            </a:r>
          </a:p>
        </p:txBody>
      </p:sp>
      <p:graphicFrame>
        <p:nvGraphicFramePr>
          <p:cNvPr id="5" name="Chart 4"/>
          <p:cNvGraphicFramePr>
            <a:graphicFrameLocks/>
          </p:cNvGraphicFramePr>
          <p:nvPr>
            <p:extLst>
              <p:ext uri="{D42A27DB-BD31-4B8C-83A1-F6EECF244321}">
                <p14:modId xmlns:p14="http://schemas.microsoft.com/office/powerpoint/2010/main" val="3401644906"/>
              </p:ext>
            </p:extLst>
          </p:nvPr>
        </p:nvGraphicFramePr>
        <p:xfrm>
          <a:off x="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4421648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Q31: </a:t>
            </a:r>
            <a:r>
              <a:rPr lang="en-US" sz="1600" dirty="0">
                <a:latin typeface="+mn-lt"/>
              </a:rPr>
              <a:t>What is your current employment status?</a:t>
            </a:r>
          </a:p>
        </p:txBody>
      </p:sp>
      <p:graphicFrame>
        <p:nvGraphicFramePr>
          <p:cNvPr id="5" name="Chart 4"/>
          <p:cNvGraphicFramePr>
            <a:graphicFrameLocks/>
          </p:cNvGraphicFramePr>
          <p:nvPr>
            <p:extLst>
              <p:ext uri="{D42A27DB-BD31-4B8C-83A1-F6EECF244321}">
                <p14:modId xmlns:p14="http://schemas.microsoft.com/office/powerpoint/2010/main" val="307491498"/>
              </p:ext>
            </p:extLst>
          </p:nvPr>
        </p:nvGraphicFramePr>
        <p:xfrm>
          <a:off x="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888608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Q32: </a:t>
            </a:r>
            <a:r>
              <a:rPr lang="en-US" sz="1600" dirty="0">
                <a:latin typeface="+mn-lt"/>
              </a:rPr>
              <a:t>If employed please indicate where you currently work.</a:t>
            </a:r>
          </a:p>
        </p:txBody>
      </p:sp>
      <p:graphicFrame>
        <p:nvGraphicFramePr>
          <p:cNvPr id="6" name="Chart 5"/>
          <p:cNvGraphicFramePr>
            <a:graphicFrameLocks/>
          </p:cNvGraphicFramePr>
          <p:nvPr>
            <p:extLst>
              <p:ext uri="{D42A27DB-BD31-4B8C-83A1-F6EECF244321}">
                <p14:modId xmlns:p14="http://schemas.microsoft.com/office/powerpoint/2010/main" val="2172051218"/>
              </p:ext>
            </p:extLst>
          </p:nvPr>
        </p:nvGraphicFramePr>
        <p:xfrm>
          <a:off x="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1003827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Q33: </a:t>
            </a:r>
            <a:r>
              <a:rPr lang="en-US" sz="1600" dirty="0"/>
              <a:t>What is the highest level of education you have </a:t>
            </a:r>
            <a:r>
              <a:rPr lang="en-US" sz="1600" dirty="0" smtClean="0"/>
              <a:t>completed?</a:t>
            </a:r>
          </a:p>
        </p:txBody>
      </p:sp>
      <p:graphicFrame>
        <p:nvGraphicFramePr>
          <p:cNvPr id="5" name="Chart 4"/>
          <p:cNvGraphicFramePr>
            <a:graphicFrameLocks/>
          </p:cNvGraphicFramePr>
          <p:nvPr>
            <p:extLst>
              <p:ext uri="{D42A27DB-BD31-4B8C-83A1-F6EECF244321}">
                <p14:modId xmlns:p14="http://schemas.microsoft.com/office/powerpoint/2010/main" val="687209688"/>
              </p:ext>
            </p:extLst>
          </p:nvPr>
        </p:nvGraphicFramePr>
        <p:xfrm>
          <a:off x="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25899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Q34: </a:t>
            </a:r>
            <a:r>
              <a:rPr lang="en-US" sz="1600" dirty="0"/>
              <a:t>How many children under the age of 18 live in your household?</a:t>
            </a:r>
          </a:p>
        </p:txBody>
      </p:sp>
      <p:graphicFrame>
        <p:nvGraphicFramePr>
          <p:cNvPr id="6" name="Chart 5"/>
          <p:cNvGraphicFramePr>
            <a:graphicFrameLocks/>
          </p:cNvGraphicFramePr>
          <p:nvPr>
            <p:extLst>
              <p:ext uri="{D42A27DB-BD31-4B8C-83A1-F6EECF244321}">
                <p14:modId xmlns:p14="http://schemas.microsoft.com/office/powerpoint/2010/main" val="2944771637"/>
              </p:ext>
            </p:extLst>
          </p:nvPr>
        </p:nvGraphicFramePr>
        <p:xfrm>
          <a:off x="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1843424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Q35: </a:t>
            </a:r>
            <a:r>
              <a:rPr lang="en-US" sz="1600" dirty="0"/>
              <a:t>What is your age group?</a:t>
            </a:r>
          </a:p>
        </p:txBody>
      </p:sp>
      <p:graphicFrame>
        <p:nvGraphicFramePr>
          <p:cNvPr id="5" name="Chart 4"/>
          <p:cNvGraphicFramePr>
            <a:graphicFrameLocks/>
          </p:cNvGraphicFramePr>
          <p:nvPr>
            <p:extLst>
              <p:ext uri="{D42A27DB-BD31-4B8C-83A1-F6EECF244321}">
                <p14:modId xmlns:p14="http://schemas.microsoft.com/office/powerpoint/2010/main" val="2111094849"/>
              </p:ext>
            </p:extLst>
          </p:nvPr>
        </p:nvGraphicFramePr>
        <p:xfrm>
          <a:off x="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6209053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136" y="398834"/>
            <a:ext cx="10151607" cy="586959"/>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Arial"/>
                <a:ea typeface="+mj-ea"/>
                <a:cs typeface="Arial"/>
              </a:defRPr>
            </a:lvl1pPr>
          </a:lstStyle>
          <a:p>
            <a:pPr>
              <a:defRPr sz="1800" b="1" i="0" u="none" strike="noStrike" kern="1200" baseline="0">
                <a:solidFill>
                  <a:srgbClr val="333333"/>
                </a:solidFill>
                <a:latin typeface="Calibri"/>
                <a:ea typeface="Calibri"/>
                <a:cs typeface="Calibri"/>
              </a:defRPr>
            </a:pPr>
            <a:r>
              <a:rPr kumimoji="0" lang="en-US" sz="1600" b="1" i="0" u="none" strike="noStrike" kern="1200" cap="none" spc="0" normalizeH="0" baseline="0" noProof="0" dirty="0" smtClean="0">
                <a:ln>
                  <a:noFill/>
                </a:ln>
                <a:solidFill>
                  <a:srgbClr val="333333"/>
                </a:solidFill>
                <a:effectLst/>
                <a:uLnTx/>
                <a:uFillTx/>
                <a:latin typeface="+mn-lt"/>
                <a:cs typeface="Arial" panose="020B0604020202020204" pitchFamily="34" charset="0"/>
              </a:rPr>
              <a:t>Q36: </a:t>
            </a:r>
            <a:r>
              <a:rPr lang="en-US" sz="1600" dirty="0"/>
              <a:t>What is your gender?</a:t>
            </a:r>
          </a:p>
        </p:txBody>
      </p:sp>
      <p:graphicFrame>
        <p:nvGraphicFramePr>
          <p:cNvPr id="8" name="Chart 7"/>
          <p:cNvGraphicFramePr>
            <a:graphicFrameLocks/>
          </p:cNvGraphicFramePr>
          <p:nvPr>
            <p:extLst>
              <p:ext uri="{D42A27DB-BD31-4B8C-83A1-F6EECF244321}">
                <p14:modId xmlns:p14="http://schemas.microsoft.com/office/powerpoint/2010/main" val="1415678070"/>
              </p:ext>
            </p:extLst>
          </p:nvPr>
        </p:nvGraphicFramePr>
        <p:xfrm>
          <a:off x="0" y="1143000"/>
          <a:ext cx="7315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314173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b="1" dirty="0"/>
              <a:t>Who are the City’s stakeholders?</a:t>
            </a:r>
            <a:endParaRPr lang="en-US" dirty="0"/>
          </a:p>
          <a:p>
            <a:pPr lvl="0"/>
            <a:r>
              <a:rPr lang="en-US" b="1" dirty="0"/>
              <a:t>If you were to leave Lincoln and not return for 10 years, what would you like to have changed? What would you like to stay the same?</a:t>
            </a:r>
            <a:endParaRPr lang="en-US" dirty="0"/>
          </a:p>
          <a:p>
            <a:pPr lvl="0"/>
            <a:r>
              <a:rPr lang="en-US" b="1" dirty="0"/>
              <a:t>What makes you proud of Lincoln?</a:t>
            </a:r>
            <a:endParaRPr lang="en-US" dirty="0"/>
          </a:p>
          <a:p>
            <a:pPr lvl="0"/>
            <a:r>
              <a:rPr lang="en-US" b="1" dirty="0"/>
              <a:t>What concerns you most about the future of Lincoln? </a:t>
            </a:r>
            <a:endParaRPr lang="en-US" dirty="0"/>
          </a:p>
          <a:p>
            <a:endParaRPr lang="en-US" dirty="0"/>
          </a:p>
        </p:txBody>
      </p:sp>
    </p:spTree>
    <p:extLst>
      <p:ext uri="{BB962C8B-B14F-4D97-AF65-F5344CB8AC3E}">
        <p14:creationId xmlns:p14="http://schemas.microsoft.com/office/powerpoint/2010/main" val="41873401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4479</TotalTime>
  <Words>4097</Words>
  <Application>Microsoft Office PowerPoint</Application>
  <PresentationFormat>Widescreen</PresentationFormat>
  <Paragraphs>787</Paragraphs>
  <Slides>70</Slides>
  <Notes>21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70</vt:i4>
      </vt:variant>
    </vt:vector>
  </HeadingPairs>
  <TitlesOfParts>
    <vt:vector size="76" baseType="lpstr">
      <vt:lpstr>Arial</vt:lpstr>
      <vt:lpstr>Calibri</vt:lpstr>
      <vt:lpstr>Calibri Light</vt:lpstr>
      <vt:lpstr>Times New Roman</vt:lpstr>
      <vt:lpstr>Office Theme</vt:lpstr>
      <vt:lpstr>1_Office Theme</vt:lpstr>
      <vt:lpstr>City of Lincoln Strategic Planning Retreat</vt:lpstr>
      <vt:lpstr>Demographic Profile</vt:lpstr>
      <vt:lpstr>City of Lincoln Demographics</vt:lpstr>
      <vt:lpstr>Comparisons</vt:lpstr>
      <vt:lpstr>PowerPoint Presentation</vt:lpstr>
      <vt:lpstr>Lincoln and Logan County – Where (and who) we are demographically</vt:lpstr>
      <vt:lpstr>Lincoln/Logan County Demographic Trends – Population over past 100 years (Source: Census data)</vt:lpstr>
      <vt:lpstr>30-Year Change: Lincoln from  1980 to 2010  (Source: Census data)</vt:lpstr>
      <vt:lpstr>10-Year Change: Lincoln from 2000 to 2010 (Source: Census data)</vt:lpstr>
      <vt:lpstr>Lincoln compared to drive-to communities – 10-Yr. Pop. Change (Source: Census data)</vt:lpstr>
      <vt:lpstr>Logan County compared to 11-county economic region – Population change (Source: Census data)</vt:lpstr>
      <vt:lpstr>Percentage of Population Aged 65+ Source: 2010 Census</vt:lpstr>
      <vt:lpstr>Percentage of Population Age 25+ with a Bachelor’s Degree or higher  (Source: 2010 Census)</vt:lpstr>
      <vt:lpstr>Percentage of Population Below the Poverty Level (Source: 2010 Census)</vt:lpstr>
      <vt:lpstr>Average Number of Persons per Household (Source: 2010 Census)</vt:lpstr>
      <vt:lpstr>ERSI Tapestry: Population Segmentation</vt:lpstr>
      <vt:lpstr>ERSI Tapestry: Population Life Groups</vt:lpstr>
      <vt:lpstr>Who is Lincoln demographically?</vt:lpstr>
      <vt:lpstr>Bonus: What the “kids” want (2013 survey of those 30 &amp; under in Peoria County)</vt:lpstr>
      <vt:lpstr>What the “kids” want, continued</vt:lpstr>
      <vt:lpstr>What the “kids” want, continued</vt:lpstr>
      <vt:lpstr>Bonus #2: The “State” of Illinois</vt:lpstr>
      <vt:lpstr>The “State” of Illinois, continued…</vt:lpstr>
      <vt:lpstr>The “State” of Illinois, continued…</vt:lpstr>
      <vt:lpstr>The “State” of Illinois, continued…</vt:lpstr>
      <vt:lpstr>The “State” of Illinois, continued…</vt:lpstr>
      <vt:lpstr>Satisfaction Survey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City of Lincoln Satisfaction Survey</dc:title>
  <dc:creator>Katherine Davison</dc:creator>
  <cp:lastModifiedBy>Microsoft account</cp:lastModifiedBy>
  <cp:revision>51</cp:revision>
  <dcterms:created xsi:type="dcterms:W3CDTF">2015-02-17T15:52:29Z</dcterms:created>
  <dcterms:modified xsi:type="dcterms:W3CDTF">2015-03-09T02:43:40Z</dcterms:modified>
</cp:coreProperties>
</file>